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8" r:id="rId2"/>
  </p:sldMasterIdLst>
  <p:notesMasterIdLst>
    <p:notesMasterId r:id="rId26"/>
  </p:notesMasterIdLst>
  <p:sldIdLst>
    <p:sldId id="256" r:id="rId3"/>
    <p:sldId id="321" r:id="rId4"/>
    <p:sldId id="263" r:id="rId5"/>
    <p:sldId id="309" r:id="rId6"/>
    <p:sldId id="259" r:id="rId7"/>
    <p:sldId id="266" r:id="rId8"/>
    <p:sldId id="262" r:id="rId9"/>
    <p:sldId id="261" r:id="rId10"/>
    <p:sldId id="311" r:id="rId11"/>
    <p:sldId id="310" r:id="rId12"/>
    <p:sldId id="312" r:id="rId13"/>
    <p:sldId id="313" r:id="rId14"/>
    <p:sldId id="314" r:id="rId15"/>
    <p:sldId id="315" r:id="rId16"/>
    <p:sldId id="287" r:id="rId17"/>
    <p:sldId id="316" r:id="rId18"/>
    <p:sldId id="317" r:id="rId19"/>
    <p:sldId id="318" r:id="rId20"/>
    <p:sldId id="319" r:id="rId21"/>
    <p:sldId id="320" r:id="rId22"/>
    <p:sldId id="322" r:id="rId23"/>
    <p:sldId id="323" r:id="rId24"/>
    <p:sldId id="291" r:id="rId25"/>
  </p:sldIdLst>
  <p:sldSz cx="9144000" cy="5143500" type="screen16x9"/>
  <p:notesSz cx="6858000" cy="9144000"/>
  <p:embeddedFontLst>
    <p:embeddedFont>
      <p:font typeface="Bebas Neue" panose="020B0606020202050201" pitchFamily="34" charset="0"/>
      <p:regular r:id="rId27"/>
    </p:embeddedFont>
    <p:embeddedFont>
      <p:font typeface="Exo 2" panose="020B0604020202020204" charset="0"/>
      <p:regular r:id="rId28"/>
      <p:bold r:id="rId29"/>
      <p:italic r:id="rId30"/>
      <p:boldItalic r:id="rId31"/>
    </p:embeddedFont>
    <p:embeddedFont>
      <p:font typeface="Nunito" pitchFamily="2" charset="0"/>
      <p:regular r:id="rId32"/>
      <p:bold r:id="rId33"/>
      <p:italic r:id="rId34"/>
      <p:boldItalic r:id="rId35"/>
    </p:embeddedFont>
    <p:embeddedFont>
      <p:font typeface="Proxima Nova" panose="020B0604020202020204" charset="0"/>
      <p:regular r:id="rId36"/>
      <p:bold r:id="rId37"/>
      <p:italic r:id="rId38"/>
      <p:boldItalic r:id="rId39"/>
    </p:embeddedFont>
    <p:embeddedFont>
      <p:font typeface="Proxima Nova Semibold" panose="020B0604020202020204" charset="0"/>
      <p:regular r:id="rId40"/>
      <p:bold r:id="rId41"/>
      <p:boldItalic r:id="rId42"/>
    </p:embeddedFont>
    <p:embeddedFont>
      <p:font typeface="Roboto Condensed Light" panose="02000000000000000000" pitchFamily="2" charset="0"/>
      <p:regular r:id="rId43"/>
      <p:italic r:id="rId44"/>
    </p:embeddedFont>
    <p:embeddedFont>
      <p:font typeface="Source Sans Pro" panose="020B0503030403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397">
          <p15:clr>
            <a:srgbClr val="9AA0A6"/>
          </p15:clr>
        </p15:guide>
        <p15:guide id="3" orient="horz" pos="2843">
          <p15:clr>
            <a:srgbClr val="9AA0A6"/>
          </p15:clr>
        </p15:guide>
        <p15:guide id="4" pos="5306">
          <p15:clr>
            <a:srgbClr val="9AA0A6"/>
          </p15:clr>
        </p15:guide>
        <p15:guide id="5" pos="2880">
          <p15:clr>
            <a:srgbClr val="9AA0A6"/>
          </p15:clr>
        </p15:guide>
        <p15:guide id="6" orient="horz" pos="16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3DC004-E5B6-4618-A017-E97F11917A81}">
  <a:tblStyle styleId="{AF3DC004-E5B6-4618-A017-E97F11917A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306" y="126"/>
      </p:cViewPr>
      <p:guideLst>
        <p:guide pos="454"/>
        <p:guide orient="horz" pos="397"/>
        <p:guide orient="horz" pos="2843"/>
        <p:guide pos="5306"/>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1e1c75955_0_15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1e1c75955_0_15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259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1e1c75955_0_15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1e1c75955_0_15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081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1e1c75955_0_15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1e1c75955_0_15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833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1e1c75955_0_15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1e1c75955_0_15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0578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e1e1c75955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e1e1c75955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543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gdf7eaf6f88_0_1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9" name="Google Shape;2539;gdf7eaf6f88_0_1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gdf7eaf6f88_0_1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9" name="Google Shape;2539;gdf7eaf6f88_0_1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627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gdf7eaf6f88_0_1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9" name="Google Shape;2539;gdf7eaf6f88_0_1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6326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gdf7eaf6f88_0_1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9" name="Google Shape;2539;gdf7eaf6f88_0_1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4279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gdf7eaf6f88_0_1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9" name="Google Shape;2539;gdf7eaf6f88_0_1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004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4884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gdf7eaf6f88_0_1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9" name="Google Shape;2539;gdf7eaf6f88_0_1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5324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gdf7eaf6f88_0_1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9" name="Google Shape;2539;gdf7eaf6f88_0_1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991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1e1c75955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1e1c75955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819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e4c3d9671f_0_2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e4c3d9671f_0_2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e1e1c75955_0_15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e1e1c75955_0_15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1e1c75955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1e1c75955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e1e1c75955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e1e1c75955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e11f56e3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e11f56e3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1e1c75955_0_15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1e1c75955_0_15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1e1c75955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1e1c75955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e1e1c75955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e1e1c75955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05564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78275" y="2229900"/>
            <a:ext cx="6227100" cy="17892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78275" y="3919275"/>
            <a:ext cx="4362000" cy="393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3">
            <a:alphaModFix/>
          </a:blip>
          <a:stretch>
            <a:fillRect/>
          </a:stretch>
        </p:blipFill>
        <p:spPr>
          <a:xfrm>
            <a:off x="2069643" y="-1229807"/>
            <a:ext cx="759800" cy="1671575"/>
          </a:xfrm>
          <a:prstGeom prst="rect">
            <a:avLst/>
          </a:prstGeom>
          <a:noFill/>
          <a:ln>
            <a:noFill/>
          </a:ln>
        </p:spPr>
      </p:pic>
      <p:pic>
        <p:nvPicPr>
          <p:cNvPr id="12" name="Google Shape;12;p2"/>
          <p:cNvPicPr preferRelativeResize="0"/>
          <p:nvPr/>
        </p:nvPicPr>
        <p:blipFill>
          <a:blip r:embed="rId3">
            <a:alphaModFix/>
          </a:blip>
          <a:stretch>
            <a:fillRect/>
          </a:stretch>
        </p:blipFill>
        <p:spPr>
          <a:xfrm rot="5400000">
            <a:off x="8995593" y="371806"/>
            <a:ext cx="759800" cy="1671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5" name="Google Shape;95;p17"/>
          <p:cNvSpPr txBox="1">
            <a:spLocks noGrp="1"/>
          </p:cNvSpPr>
          <p:nvPr>
            <p:ph type="title" idx="2"/>
          </p:nvPr>
        </p:nvSpPr>
        <p:spPr>
          <a:xfrm>
            <a:off x="2026913" y="3068225"/>
            <a:ext cx="23601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2400">
                <a:solidFill>
                  <a:schemeClr val="accen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6" name="Google Shape;96;p17"/>
          <p:cNvSpPr txBox="1">
            <a:spLocks noGrp="1"/>
          </p:cNvSpPr>
          <p:nvPr>
            <p:ph type="title" idx="3"/>
          </p:nvPr>
        </p:nvSpPr>
        <p:spPr>
          <a:xfrm>
            <a:off x="4756675" y="3068225"/>
            <a:ext cx="23604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2400">
                <a:solidFill>
                  <a:schemeClr val="accen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7" name="Google Shape;97;p17"/>
          <p:cNvSpPr txBox="1">
            <a:spLocks noGrp="1"/>
          </p:cNvSpPr>
          <p:nvPr>
            <p:ph type="subTitle" idx="1"/>
          </p:nvPr>
        </p:nvSpPr>
        <p:spPr>
          <a:xfrm>
            <a:off x="4756680" y="3632050"/>
            <a:ext cx="2360400" cy="8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8" name="Google Shape;98;p17"/>
          <p:cNvSpPr txBox="1">
            <a:spLocks noGrp="1"/>
          </p:cNvSpPr>
          <p:nvPr>
            <p:ph type="subTitle" idx="4"/>
          </p:nvPr>
        </p:nvSpPr>
        <p:spPr>
          <a:xfrm>
            <a:off x="2027071" y="3632050"/>
            <a:ext cx="2360100" cy="8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1" name="Google Shape;101;p18"/>
          <p:cNvSpPr txBox="1">
            <a:spLocks noGrp="1"/>
          </p:cNvSpPr>
          <p:nvPr>
            <p:ph type="title" idx="2"/>
          </p:nvPr>
        </p:nvSpPr>
        <p:spPr>
          <a:xfrm>
            <a:off x="937700" y="2894012"/>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18"/>
          <p:cNvSpPr txBox="1">
            <a:spLocks noGrp="1"/>
          </p:cNvSpPr>
          <p:nvPr>
            <p:ph type="subTitle" idx="1"/>
          </p:nvPr>
        </p:nvSpPr>
        <p:spPr>
          <a:xfrm>
            <a:off x="937700" y="3319742"/>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 name="Google Shape;103;p18"/>
          <p:cNvSpPr txBox="1">
            <a:spLocks noGrp="1"/>
          </p:cNvSpPr>
          <p:nvPr>
            <p:ph type="title" idx="3"/>
          </p:nvPr>
        </p:nvSpPr>
        <p:spPr>
          <a:xfrm>
            <a:off x="3484419" y="2894012"/>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18"/>
          <p:cNvSpPr txBox="1">
            <a:spLocks noGrp="1"/>
          </p:cNvSpPr>
          <p:nvPr>
            <p:ph type="subTitle" idx="4"/>
          </p:nvPr>
        </p:nvSpPr>
        <p:spPr>
          <a:xfrm>
            <a:off x="3484421" y="3319742"/>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5" name="Google Shape;105;p18"/>
          <p:cNvSpPr txBox="1">
            <a:spLocks noGrp="1"/>
          </p:cNvSpPr>
          <p:nvPr>
            <p:ph type="title" idx="5"/>
          </p:nvPr>
        </p:nvSpPr>
        <p:spPr>
          <a:xfrm>
            <a:off x="6031146" y="2894012"/>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18"/>
          <p:cNvSpPr txBox="1">
            <a:spLocks noGrp="1"/>
          </p:cNvSpPr>
          <p:nvPr>
            <p:ph type="subTitle" idx="6"/>
          </p:nvPr>
        </p:nvSpPr>
        <p:spPr>
          <a:xfrm>
            <a:off x="6031149" y="3319742"/>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07" name="Google Shape;107;p18"/>
          <p:cNvPicPr preferRelativeResize="0"/>
          <p:nvPr/>
        </p:nvPicPr>
        <p:blipFill>
          <a:blip r:embed="rId3">
            <a:alphaModFix/>
          </a:blip>
          <a:stretch>
            <a:fillRect/>
          </a:stretch>
        </p:blipFill>
        <p:spPr>
          <a:xfrm>
            <a:off x="8744893" y="629993"/>
            <a:ext cx="759800" cy="1671575"/>
          </a:xfrm>
          <a:prstGeom prst="rect">
            <a:avLst/>
          </a:prstGeom>
          <a:noFill/>
          <a:ln>
            <a:noFill/>
          </a:ln>
        </p:spPr>
      </p:pic>
      <p:pic>
        <p:nvPicPr>
          <p:cNvPr id="108" name="Google Shape;108;p18"/>
          <p:cNvPicPr preferRelativeResize="0"/>
          <p:nvPr/>
        </p:nvPicPr>
        <p:blipFill>
          <a:blip r:embed="rId4">
            <a:alphaModFix/>
          </a:blip>
          <a:stretch>
            <a:fillRect/>
          </a:stretch>
        </p:blipFill>
        <p:spPr>
          <a:xfrm>
            <a:off x="8398225" y="4119538"/>
            <a:ext cx="1453150" cy="15316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1" name="Google Shape;111;p19"/>
          <p:cNvSpPr txBox="1">
            <a:spLocks noGrp="1"/>
          </p:cNvSpPr>
          <p:nvPr>
            <p:ph type="title" idx="2"/>
          </p:nvPr>
        </p:nvSpPr>
        <p:spPr>
          <a:xfrm>
            <a:off x="2424850" y="1618250"/>
            <a:ext cx="197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2" name="Google Shape;112;p19"/>
          <p:cNvSpPr txBox="1">
            <a:spLocks noGrp="1"/>
          </p:cNvSpPr>
          <p:nvPr>
            <p:ph type="subTitle" idx="1"/>
          </p:nvPr>
        </p:nvSpPr>
        <p:spPr>
          <a:xfrm>
            <a:off x="2424850" y="2052375"/>
            <a:ext cx="19782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3" name="Google Shape;113;p19"/>
          <p:cNvSpPr txBox="1">
            <a:spLocks noGrp="1"/>
          </p:cNvSpPr>
          <p:nvPr>
            <p:ph type="title" idx="3"/>
          </p:nvPr>
        </p:nvSpPr>
        <p:spPr>
          <a:xfrm>
            <a:off x="4740958" y="1618250"/>
            <a:ext cx="1978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19"/>
          <p:cNvSpPr txBox="1">
            <a:spLocks noGrp="1"/>
          </p:cNvSpPr>
          <p:nvPr>
            <p:ph type="subTitle" idx="4"/>
          </p:nvPr>
        </p:nvSpPr>
        <p:spPr>
          <a:xfrm>
            <a:off x="4740954" y="2052375"/>
            <a:ext cx="19782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5" name="Google Shape;115;p19"/>
          <p:cNvSpPr txBox="1">
            <a:spLocks noGrp="1"/>
          </p:cNvSpPr>
          <p:nvPr>
            <p:ph type="title" idx="5"/>
          </p:nvPr>
        </p:nvSpPr>
        <p:spPr>
          <a:xfrm>
            <a:off x="2424850" y="3204050"/>
            <a:ext cx="197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 name="Google Shape;116;p19"/>
          <p:cNvSpPr txBox="1">
            <a:spLocks noGrp="1"/>
          </p:cNvSpPr>
          <p:nvPr>
            <p:ph type="subTitle" idx="6"/>
          </p:nvPr>
        </p:nvSpPr>
        <p:spPr>
          <a:xfrm>
            <a:off x="2424850" y="3638175"/>
            <a:ext cx="19782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7" name="Google Shape;117;p19"/>
          <p:cNvSpPr txBox="1">
            <a:spLocks noGrp="1"/>
          </p:cNvSpPr>
          <p:nvPr>
            <p:ph type="title" idx="7"/>
          </p:nvPr>
        </p:nvSpPr>
        <p:spPr>
          <a:xfrm>
            <a:off x="4740958" y="3204050"/>
            <a:ext cx="1978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8" name="Google Shape;118;p19"/>
          <p:cNvSpPr txBox="1">
            <a:spLocks noGrp="1"/>
          </p:cNvSpPr>
          <p:nvPr>
            <p:ph type="subTitle" idx="8"/>
          </p:nvPr>
        </p:nvSpPr>
        <p:spPr>
          <a:xfrm>
            <a:off x="4740954" y="3638175"/>
            <a:ext cx="19782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9" name="Google Shape;119;p19"/>
          <p:cNvPicPr preferRelativeResize="0"/>
          <p:nvPr/>
        </p:nvPicPr>
        <p:blipFill>
          <a:blip r:embed="rId2">
            <a:alphaModFix/>
          </a:blip>
          <a:stretch>
            <a:fillRect/>
          </a:stretch>
        </p:blipFill>
        <p:spPr>
          <a:xfrm>
            <a:off x="-787250" y="-513887"/>
            <a:ext cx="1453150" cy="1531625"/>
          </a:xfrm>
          <a:prstGeom prst="rect">
            <a:avLst/>
          </a:prstGeom>
          <a:noFill/>
          <a:ln>
            <a:noFill/>
          </a:ln>
        </p:spPr>
      </p:pic>
      <p:pic>
        <p:nvPicPr>
          <p:cNvPr id="120" name="Google Shape;120;p19"/>
          <p:cNvPicPr preferRelativeResize="0"/>
          <p:nvPr/>
        </p:nvPicPr>
        <p:blipFill>
          <a:blip r:embed="rId3">
            <a:alphaModFix/>
          </a:blip>
          <a:stretch>
            <a:fillRect/>
          </a:stretch>
        </p:blipFill>
        <p:spPr>
          <a:xfrm>
            <a:off x="8883028" y="766268"/>
            <a:ext cx="759800" cy="1671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13">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872400" y="1889788"/>
            <a:ext cx="3143400" cy="600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1" name="Google Shape;141;p21"/>
          <p:cNvSpPr txBox="1">
            <a:spLocks noGrp="1"/>
          </p:cNvSpPr>
          <p:nvPr>
            <p:ph type="subTitle" idx="1"/>
          </p:nvPr>
        </p:nvSpPr>
        <p:spPr>
          <a:xfrm>
            <a:off x="872400" y="2724513"/>
            <a:ext cx="3143400" cy="81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42" name="Google Shape;142;p21"/>
          <p:cNvPicPr preferRelativeResize="0"/>
          <p:nvPr/>
        </p:nvPicPr>
        <p:blipFill>
          <a:blip r:embed="rId2">
            <a:alphaModFix/>
          </a:blip>
          <a:stretch>
            <a:fillRect/>
          </a:stretch>
        </p:blipFill>
        <p:spPr>
          <a:xfrm flipH="1">
            <a:off x="-428450" y="4106913"/>
            <a:ext cx="1453150" cy="1531625"/>
          </a:xfrm>
          <a:prstGeom prst="rect">
            <a:avLst/>
          </a:prstGeom>
          <a:noFill/>
          <a:ln>
            <a:noFill/>
          </a:ln>
        </p:spPr>
      </p:pic>
      <p:pic>
        <p:nvPicPr>
          <p:cNvPr id="143" name="Google Shape;143;p21"/>
          <p:cNvPicPr preferRelativeResize="0"/>
          <p:nvPr/>
        </p:nvPicPr>
        <p:blipFill>
          <a:blip r:embed="rId3">
            <a:alphaModFix/>
          </a:blip>
          <a:stretch>
            <a:fillRect/>
          </a:stretch>
        </p:blipFill>
        <p:spPr>
          <a:xfrm flipH="1">
            <a:off x="6684241" y="-908625"/>
            <a:ext cx="3479501" cy="3479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bg>
      <p:bgPr>
        <a:blipFill>
          <a:blip r:embed="rId2">
            <a:alphaModFix/>
          </a:blip>
          <a:stretch>
            <a:fillRect/>
          </a:stretch>
        </a:blipFill>
        <a:effectLst/>
      </p:bgPr>
    </p:bg>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pic>
        <p:nvPicPr>
          <p:cNvPr id="152" name="Google Shape;152;p23"/>
          <p:cNvPicPr preferRelativeResize="0"/>
          <p:nvPr/>
        </p:nvPicPr>
        <p:blipFill>
          <a:blip r:embed="rId3">
            <a:alphaModFix/>
          </a:blip>
          <a:stretch>
            <a:fillRect/>
          </a:stretch>
        </p:blipFill>
        <p:spPr>
          <a:xfrm>
            <a:off x="-459932" y="3629093"/>
            <a:ext cx="759800" cy="1671575"/>
          </a:xfrm>
          <a:prstGeom prst="rect">
            <a:avLst/>
          </a:prstGeom>
          <a:noFill/>
          <a:ln>
            <a:noFill/>
          </a:ln>
        </p:spPr>
      </p:pic>
      <p:pic>
        <p:nvPicPr>
          <p:cNvPr id="153" name="Google Shape;153;p23"/>
          <p:cNvPicPr preferRelativeResize="0"/>
          <p:nvPr/>
        </p:nvPicPr>
        <p:blipFill>
          <a:blip r:embed="rId3">
            <a:alphaModFix/>
          </a:blip>
          <a:stretch>
            <a:fillRect/>
          </a:stretch>
        </p:blipFill>
        <p:spPr>
          <a:xfrm rot="5400000">
            <a:off x="7056243" y="-949744"/>
            <a:ext cx="759800" cy="1671575"/>
          </a:xfrm>
          <a:prstGeom prst="rect">
            <a:avLst/>
          </a:prstGeom>
          <a:noFill/>
          <a:ln>
            <a:noFill/>
          </a:ln>
        </p:spPr>
      </p:pic>
      <p:pic>
        <p:nvPicPr>
          <p:cNvPr id="154" name="Google Shape;154;p23"/>
          <p:cNvPicPr preferRelativeResize="0"/>
          <p:nvPr/>
        </p:nvPicPr>
        <p:blipFill>
          <a:blip r:embed="rId4">
            <a:alphaModFix/>
          </a:blip>
          <a:stretch>
            <a:fillRect/>
          </a:stretch>
        </p:blipFill>
        <p:spPr>
          <a:xfrm rot="2886675">
            <a:off x="4339025" y="4452112"/>
            <a:ext cx="2401600" cy="248907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SECTION_HEADER_1">
    <p:bg>
      <p:bgPr>
        <a:blipFill>
          <a:blip r:embed="rId2">
            <a:alphaModFix/>
          </a:blip>
          <a:stretch>
            <a:fillRect/>
          </a:stretch>
        </a:blipFill>
        <a:effectLst/>
      </p:bgPr>
    </p:bg>
    <p:spTree>
      <p:nvGrpSpPr>
        <p:cNvPr id="1" name="Shape 172"/>
        <p:cNvGrpSpPr/>
        <p:nvPr/>
      </p:nvGrpSpPr>
      <p:grpSpPr>
        <a:xfrm>
          <a:off x="0" y="0"/>
          <a:ext cx="0" cy="0"/>
          <a:chOff x="0" y="0"/>
          <a:chExt cx="0" cy="0"/>
        </a:xfrm>
      </p:grpSpPr>
      <p:pic>
        <p:nvPicPr>
          <p:cNvPr id="173" name="Google Shape;173;p26"/>
          <p:cNvPicPr preferRelativeResize="0"/>
          <p:nvPr/>
        </p:nvPicPr>
        <p:blipFill>
          <a:blip r:embed="rId3">
            <a:alphaModFix/>
          </a:blip>
          <a:stretch>
            <a:fillRect/>
          </a:stretch>
        </p:blipFill>
        <p:spPr>
          <a:xfrm rot="5400000">
            <a:off x="2723291" y="4236331"/>
            <a:ext cx="759800" cy="1671575"/>
          </a:xfrm>
          <a:prstGeom prst="rect">
            <a:avLst/>
          </a:prstGeom>
          <a:noFill/>
          <a:ln>
            <a:noFill/>
          </a:ln>
        </p:spPr>
      </p:pic>
      <p:pic>
        <p:nvPicPr>
          <p:cNvPr id="174" name="Google Shape;174;p26"/>
          <p:cNvPicPr preferRelativeResize="0"/>
          <p:nvPr/>
        </p:nvPicPr>
        <p:blipFill>
          <a:blip r:embed="rId4">
            <a:alphaModFix/>
          </a:blip>
          <a:stretch>
            <a:fillRect/>
          </a:stretch>
        </p:blipFill>
        <p:spPr>
          <a:xfrm rot="899999">
            <a:off x="4712575" y="3636287"/>
            <a:ext cx="2401600" cy="2489074"/>
          </a:xfrm>
          <a:prstGeom prst="rect">
            <a:avLst/>
          </a:prstGeom>
          <a:noFill/>
          <a:ln>
            <a:noFill/>
          </a:ln>
        </p:spPr>
      </p:pic>
      <p:pic>
        <p:nvPicPr>
          <p:cNvPr id="175" name="Google Shape;175;p26"/>
          <p:cNvPicPr preferRelativeResize="0"/>
          <p:nvPr/>
        </p:nvPicPr>
        <p:blipFill>
          <a:blip r:embed="rId5">
            <a:alphaModFix/>
          </a:blip>
          <a:stretch>
            <a:fillRect/>
          </a:stretch>
        </p:blipFill>
        <p:spPr>
          <a:xfrm>
            <a:off x="6564332" y="-1109750"/>
            <a:ext cx="3479501" cy="3479501"/>
          </a:xfrm>
          <a:prstGeom prst="rect">
            <a:avLst/>
          </a:prstGeom>
          <a:noFill/>
          <a:ln>
            <a:noFill/>
          </a:ln>
        </p:spPr>
      </p:pic>
      <p:pic>
        <p:nvPicPr>
          <p:cNvPr id="176" name="Google Shape;176;p26"/>
          <p:cNvPicPr preferRelativeResize="0"/>
          <p:nvPr/>
        </p:nvPicPr>
        <p:blipFill>
          <a:blip r:embed="rId3">
            <a:alphaModFix/>
          </a:blip>
          <a:stretch>
            <a:fillRect/>
          </a:stretch>
        </p:blipFill>
        <p:spPr>
          <a:xfrm>
            <a:off x="8671118" y="1920031"/>
            <a:ext cx="759800" cy="1671575"/>
          </a:xfrm>
          <a:prstGeom prst="rect">
            <a:avLst/>
          </a:prstGeom>
          <a:noFill/>
          <a:ln>
            <a:noFill/>
          </a:ln>
        </p:spPr>
      </p:pic>
      <p:pic>
        <p:nvPicPr>
          <p:cNvPr id="177" name="Google Shape;177;p26"/>
          <p:cNvPicPr preferRelativeResize="0"/>
          <p:nvPr/>
        </p:nvPicPr>
        <p:blipFill>
          <a:blip r:embed="rId3">
            <a:alphaModFix/>
          </a:blip>
          <a:stretch>
            <a:fillRect/>
          </a:stretch>
        </p:blipFill>
        <p:spPr>
          <a:xfrm>
            <a:off x="1020943" y="-1175107"/>
            <a:ext cx="759800" cy="1671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MAIN_POINT_1">
    <p:spTree>
      <p:nvGrpSpPr>
        <p:cNvPr id="1" name="Shape 178"/>
        <p:cNvGrpSpPr/>
        <p:nvPr/>
      </p:nvGrpSpPr>
      <p:grpSpPr>
        <a:xfrm>
          <a:off x="0" y="0"/>
          <a:ext cx="0" cy="0"/>
          <a:chOff x="0" y="0"/>
          <a:chExt cx="0" cy="0"/>
        </a:xfrm>
      </p:grpSpPr>
      <p:pic>
        <p:nvPicPr>
          <p:cNvPr id="179" name="Google Shape;179;p27"/>
          <p:cNvPicPr preferRelativeResize="0"/>
          <p:nvPr/>
        </p:nvPicPr>
        <p:blipFill>
          <a:blip r:embed="rId2">
            <a:alphaModFix/>
          </a:blip>
          <a:stretch>
            <a:fillRect/>
          </a:stretch>
        </p:blipFill>
        <p:spPr>
          <a:xfrm>
            <a:off x="7333225" y="3701350"/>
            <a:ext cx="2181547" cy="1925101"/>
          </a:xfrm>
          <a:prstGeom prst="rect">
            <a:avLst/>
          </a:prstGeom>
          <a:noFill/>
          <a:ln>
            <a:noFill/>
          </a:ln>
        </p:spPr>
      </p:pic>
      <p:pic>
        <p:nvPicPr>
          <p:cNvPr id="180" name="Google Shape;180;p27"/>
          <p:cNvPicPr preferRelativeResize="0"/>
          <p:nvPr/>
        </p:nvPicPr>
        <p:blipFill>
          <a:blip r:embed="rId3">
            <a:alphaModFix/>
          </a:blip>
          <a:stretch>
            <a:fillRect/>
          </a:stretch>
        </p:blipFill>
        <p:spPr>
          <a:xfrm>
            <a:off x="635675" y="3161063"/>
            <a:ext cx="1453150" cy="1531625"/>
          </a:xfrm>
          <a:prstGeom prst="rect">
            <a:avLst/>
          </a:prstGeom>
          <a:noFill/>
          <a:ln>
            <a:noFill/>
          </a:ln>
        </p:spPr>
      </p:pic>
      <p:pic>
        <p:nvPicPr>
          <p:cNvPr id="181" name="Google Shape;181;p27"/>
          <p:cNvPicPr preferRelativeResize="0"/>
          <p:nvPr/>
        </p:nvPicPr>
        <p:blipFill>
          <a:blip r:embed="rId4">
            <a:alphaModFix/>
          </a:blip>
          <a:stretch>
            <a:fillRect/>
          </a:stretch>
        </p:blipFill>
        <p:spPr>
          <a:xfrm>
            <a:off x="5234732" y="-2849500"/>
            <a:ext cx="3479501" cy="3479501"/>
          </a:xfrm>
          <a:prstGeom prst="rect">
            <a:avLst/>
          </a:prstGeom>
          <a:noFill/>
          <a:ln>
            <a:noFill/>
          </a:ln>
        </p:spPr>
      </p:pic>
      <p:pic>
        <p:nvPicPr>
          <p:cNvPr id="182" name="Google Shape;182;p27"/>
          <p:cNvPicPr preferRelativeResize="0"/>
          <p:nvPr/>
        </p:nvPicPr>
        <p:blipFill>
          <a:blip r:embed="rId5">
            <a:alphaModFix/>
          </a:blip>
          <a:stretch>
            <a:fillRect/>
          </a:stretch>
        </p:blipFill>
        <p:spPr>
          <a:xfrm>
            <a:off x="8671118" y="1138593"/>
            <a:ext cx="759800" cy="1671575"/>
          </a:xfrm>
          <a:prstGeom prst="rect">
            <a:avLst/>
          </a:prstGeom>
          <a:noFill/>
          <a:ln>
            <a:noFill/>
          </a:ln>
        </p:spPr>
      </p:pic>
      <p:pic>
        <p:nvPicPr>
          <p:cNvPr id="183" name="Google Shape;183;p27"/>
          <p:cNvPicPr preferRelativeResize="0"/>
          <p:nvPr/>
        </p:nvPicPr>
        <p:blipFill>
          <a:blip r:embed="rId5">
            <a:alphaModFix/>
          </a:blip>
          <a:stretch>
            <a:fillRect/>
          </a:stretch>
        </p:blipFill>
        <p:spPr>
          <a:xfrm>
            <a:off x="-286722" y="1198393"/>
            <a:ext cx="759800" cy="1671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20000" y="2283375"/>
            <a:ext cx="4766400" cy="116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574750" y="1062175"/>
            <a:ext cx="1056900" cy="1061100"/>
          </a:xfrm>
          <a:prstGeom prst="rect">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5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1824900" y="3367907"/>
            <a:ext cx="2556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Nunito"/>
                <a:ea typeface="Nunito"/>
                <a:cs typeface="Nunito"/>
                <a:sym typeface="Nunito"/>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7" name="Google Shape;17;p3"/>
          <p:cNvPicPr preferRelativeResize="0"/>
          <p:nvPr/>
        </p:nvPicPr>
        <p:blipFill>
          <a:blip r:embed="rId3">
            <a:alphaModFix/>
          </a:blip>
          <a:stretch>
            <a:fillRect/>
          </a:stretch>
        </p:blipFill>
        <p:spPr>
          <a:xfrm rot="5400000">
            <a:off x="2723291" y="4236331"/>
            <a:ext cx="759800" cy="1671575"/>
          </a:xfrm>
          <a:prstGeom prst="rect">
            <a:avLst/>
          </a:prstGeom>
          <a:noFill/>
          <a:ln>
            <a:noFill/>
          </a:ln>
        </p:spPr>
      </p:pic>
      <p:pic>
        <p:nvPicPr>
          <p:cNvPr id="18" name="Google Shape;18;p3"/>
          <p:cNvPicPr preferRelativeResize="0"/>
          <p:nvPr/>
        </p:nvPicPr>
        <p:blipFill>
          <a:blip r:embed="rId4">
            <a:alphaModFix/>
          </a:blip>
          <a:stretch>
            <a:fillRect/>
          </a:stretch>
        </p:blipFill>
        <p:spPr>
          <a:xfrm rot="899999">
            <a:off x="4712575" y="3636287"/>
            <a:ext cx="2401600" cy="2489074"/>
          </a:xfrm>
          <a:prstGeom prst="rect">
            <a:avLst/>
          </a:prstGeom>
          <a:noFill/>
          <a:ln>
            <a:noFill/>
          </a:ln>
        </p:spPr>
      </p:pic>
      <p:pic>
        <p:nvPicPr>
          <p:cNvPr id="19" name="Google Shape;19;p3"/>
          <p:cNvPicPr preferRelativeResize="0"/>
          <p:nvPr/>
        </p:nvPicPr>
        <p:blipFill>
          <a:blip r:embed="rId5">
            <a:alphaModFix/>
          </a:blip>
          <a:stretch>
            <a:fillRect/>
          </a:stretch>
        </p:blipFill>
        <p:spPr>
          <a:xfrm>
            <a:off x="6564332" y="-1109750"/>
            <a:ext cx="3479501" cy="3479501"/>
          </a:xfrm>
          <a:prstGeom prst="rect">
            <a:avLst/>
          </a:prstGeom>
          <a:noFill/>
          <a:ln>
            <a:noFill/>
          </a:ln>
        </p:spPr>
      </p:pic>
      <p:pic>
        <p:nvPicPr>
          <p:cNvPr id="20" name="Google Shape;20;p3"/>
          <p:cNvPicPr preferRelativeResize="0"/>
          <p:nvPr/>
        </p:nvPicPr>
        <p:blipFill>
          <a:blip r:embed="rId3">
            <a:alphaModFix/>
          </a:blip>
          <a:stretch>
            <a:fillRect/>
          </a:stretch>
        </p:blipFill>
        <p:spPr>
          <a:xfrm>
            <a:off x="8671118" y="1920031"/>
            <a:ext cx="759800" cy="1671575"/>
          </a:xfrm>
          <a:prstGeom prst="rect">
            <a:avLst/>
          </a:prstGeom>
          <a:noFill/>
          <a:ln>
            <a:noFill/>
          </a:ln>
        </p:spPr>
      </p:pic>
      <p:pic>
        <p:nvPicPr>
          <p:cNvPr id="21" name="Google Shape;21;p3"/>
          <p:cNvPicPr preferRelativeResize="0"/>
          <p:nvPr/>
        </p:nvPicPr>
        <p:blipFill>
          <a:blip r:embed="rId3">
            <a:alphaModFix/>
          </a:blip>
          <a:stretch>
            <a:fillRect/>
          </a:stretch>
        </p:blipFill>
        <p:spPr>
          <a:xfrm>
            <a:off x="1020943" y="-1175107"/>
            <a:ext cx="759800" cy="1671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 name="Google Shape;24;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pic>
        <p:nvPicPr>
          <p:cNvPr id="25" name="Google Shape;25;p4"/>
          <p:cNvPicPr preferRelativeResize="0"/>
          <p:nvPr/>
        </p:nvPicPr>
        <p:blipFill>
          <a:blip r:embed="rId3">
            <a:alphaModFix/>
          </a:blip>
          <a:stretch>
            <a:fillRect/>
          </a:stretch>
        </p:blipFill>
        <p:spPr>
          <a:xfrm>
            <a:off x="7533843" y="-1226557"/>
            <a:ext cx="759800" cy="1671575"/>
          </a:xfrm>
          <a:prstGeom prst="rect">
            <a:avLst/>
          </a:prstGeom>
          <a:noFill/>
          <a:ln>
            <a:noFill/>
          </a:ln>
        </p:spPr>
      </p:pic>
      <p:pic>
        <p:nvPicPr>
          <p:cNvPr id="26" name="Google Shape;26;p4"/>
          <p:cNvPicPr preferRelativeResize="0"/>
          <p:nvPr/>
        </p:nvPicPr>
        <p:blipFill>
          <a:blip r:embed="rId3">
            <a:alphaModFix/>
          </a:blip>
          <a:stretch>
            <a:fillRect/>
          </a:stretch>
        </p:blipFill>
        <p:spPr>
          <a:xfrm>
            <a:off x="-318057" y="2624756"/>
            <a:ext cx="759800" cy="1671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9" name="Google Shape;29;p5"/>
          <p:cNvSpPr txBox="1">
            <a:spLocks noGrp="1"/>
          </p:cNvSpPr>
          <p:nvPr>
            <p:ph type="title" idx="2"/>
          </p:nvPr>
        </p:nvSpPr>
        <p:spPr>
          <a:xfrm>
            <a:off x="1727225" y="2923550"/>
            <a:ext cx="26379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2000">
                <a:solidFill>
                  <a:schemeClr val="accen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0" name="Google Shape;30;p5"/>
          <p:cNvSpPr txBox="1">
            <a:spLocks noGrp="1"/>
          </p:cNvSpPr>
          <p:nvPr>
            <p:ph type="title" idx="3"/>
          </p:nvPr>
        </p:nvSpPr>
        <p:spPr>
          <a:xfrm>
            <a:off x="4778576" y="2923550"/>
            <a:ext cx="26382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2000">
                <a:solidFill>
                  <a:schemeClr val="accent1"/>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1" name="Google Shape;31;p5"/>
          <p:cNvSpPr txBox="1">
            <a:spLocks noGrp="1"/>
          </p:cNvSpPr>
          <p:nvPr>
            <p:ph type="subTitle" idx="1"/>
          </p:nvPr>
        </p:nvSpPr>
        <p:spPr>
          <a:xfrm>
            <a:off x="4778581" y="3334975"/>
            <a:ext cx="2638200" cy="8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 name="Google Shape;32;p5"/>
          <p:cNvSpPr txBox="1">
            <a:spLocks noGrp="1"/>
          </p:cNvSpPr>
          <p:nvPr>
            <p:ph type="subTitle" idx="4"/>
          </p:nvPr>
        </p:nvSpPr>
        <p:spPr>
          <a:xfrm>
            <a:off x="1727403" y="3334975"/>
            <a:ext cx="2637900" cy="8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33" name="Google Shape;33;p5"/>
          <p:cNvPicPr preferRelativeResize="0"/>
          <p:nvPr/>
        </p:nvPicPr>
        <p:blipFill>
          <a:blip r:embed="rId3">
            <a:alphaModFix/>
          </a:blip>
          <a:stretch>
            <a:fillRect/>
          </a:stretch>
        </p:blipFill>
        <p:spPr>
          <a:xfrm rot="5400000">
            <a:off x="2273343" y="4370231"/>
            <a:ext cx="759800" cy="1671575"/>
          </a:xfrm>
          <a:prstGeom prst="rect">
            <a:avLst/>
          </a:prstGeom>
          <a:noFill/>
          <a:ln>
            <a:noFill/>
          </a:ln>
        </p:spPr>
      </p:pic>
      <p:pic>
        <p:nvPicPr>
          <p:cNvPr id="34" name="Google Shape;34;p5"/>
          <p:cNvPicPr preferRelativeResize="0"/>
          <p:nvPr/>
        </p:nvPicPr>
        <p:blipFill>
          <a:blip r:embed="rId3">
            <a:alphaModFix/>
          </a:blip>
          <a:stretch>
            <a:fillRect/>
          </a:stretch>
        </p:blipFill>
        <p:spPr>
          <a:xfrm>
            <a:off x="6901528" y="-1226557"/>
            <a:ext cx="759800" cy="1671575"/>
          </a:xfrm>
          <a:prstGeom prst="rect">
            <a:avLst/>
          </a:prstGeom>
          <a:noFill/>
          <a:ln>
            <a:noFill/>
          </a:ln>
        </p:spPr>
      </p:pic>
      <p:pic>
        <p:nvPicPr>
          <p:cNvPr id="35" name="Google Shape;35;p5"/>
          <p:cNvPicPr preferRelativeResize="0"/>
          <p:nvPr/>
        </p:nvPicPr>
        <p:blipFill>
          <a:blip r:embed="rId4">
            <a:alphaModFix/>
          </a:blip>
          <a:stretch>
            <a:fillRect/>
          </a:stretch>
        </p:blipFill>
        <p:spPr>
          <a:xfrm rot="899999">
            <a:off x="8222350" y="-513163"/>
            <a:ext cx="2401600" cy="2489074"/>
          </a:xfrm>
          <a:prstGeom prst="rect">
            <a:avLst/>
          </a:prstGeom>
          <a:noFill/>
          <a:ln>
            <a:noFill/>
          </a:ln>
        </p:spPr>
      </p:pic>
      <p:pic>
        <p:nvPicPr>
          <p:cNvPr id="36" name="Google Shape;36;p5"/>
          <p:cNvPicPr preferRelativeResize="0"/>
          <p:nvPr/>
        </p:nvPicPr>
        <p:blipFill>
          <a:blip r:embed="rId5">
            <a:alphaModFix/>
          </a:blip>
          <a:stretch>
            <a:fillRect/>
          </a:stretch>
        </p:blipFill>
        <p:spPr>
          <a:xfrm>
            <a:off x="-2848243" y="3088200"/>
            <a:ext cx="3479501" cy="3479501"/>
          </a:xfrm>
          <a:prstGeom prst="rect">
            <a:avLst/>
          </a:prstGeom>
          <a:noFill/>
          <a:ln>
            <a:noFill/>
          </a:ln>
        </p:spPr>
      </p:pic>
      <p:pic>
        <p:nvPicPr>
          <p:cNvPr id="37" name="Google Shape;37;p5"/>
          <p:cNvPicPr preferRelativeResize="0"/>
          <p:nvPr/>
        </p:nvPicPr>
        <p:blipFill>
          <a:blip r:embed="rId6">
            <a:alphaModFix/>
          </a:blip>
          <a:stretch>
            <a:fillRect/>
          </a:stretch>
        </p:blipFill>
        <p:spPr>
          <a:xfrm>
            <a:off x="8675639" y="2923548"/>
            <a:ext cx="881600" cy="854550"/>
          </a:xfrm>
          <a:prstGeom prst="rect">
            <a:avLst/>
          </a:prstGeom>
          <a:noFill/>
          <a:ln>
            <a:noFill/>
          </a:ln>
        </p:spPr>
      </p:pic>
      <p:pic>
        <p:nvPicPr>
          <p:cNvPr id="38" name="Google Shape;38;p5"/>
          <p:cNvPicPr preferRelativeResize="0"/>
          <p:nvPr/>
        </p:nvPicPr>
        <p:blipFill>
          <a:blip r:embed="rId7">
            <a:alphaModFix/>
          </a:blip>
          <a:stretch>
            <a:fillRect/>
          </a:stretch>
        </p:blipFill>
        <p:spPr>
          <a:xfrm>
            <a:off x="420388" y="1859925"/>
            <a:ext cx="599200" cy="5131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1991650" y="1375650"/>
            <a:ext cx="5183700" cy="17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19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6" name="Google Shape;46;p7"/>
          <p:cNvSpPr txBox="1">
            <a:spLocks noGrp="1"/>
          </p:cNvSpPr>
          <p:nvPr>
            <p:ph type="subTitle" idx="1"/>
          </p:nvPr>
        </p:nvSpPr>
        <p:spPr>
          <a:xfrm>
            <a:off x="2265600" y="3187900"/>
            <a:ext cx="46359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2826600" y="2755825"/>
            <a:ext cx="1745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solidFill>
                  <a:schemeClr val="accen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1" name="Google Shape;71;p13"/>
          <p:cNvSpPr txBox="1">
            <a:spLocks noGrp="1"/>
          </p:cNvSpPr>
          <p:nvPr>
            <p:ph type="subTitle" idx="1"/>
          </p:nvPr>
        </p:nvSpPr>
        <p:spPr>
          <a:xfrm>
            <a:off x="2870250" y="3372519"/>
            <a:ext cx="1658100" cy="52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2" name="Google Shape;72;p13"/>
          <p:cNvSpPr txBox="1">
            <a:spLocks noGrp="1"/>
          </p:cNvSpPr>
          <p:nvPr>
            <p:ph type="title" idx="2"/>
          </p:nvPr>
        </p:nvSpPr>
        <p:spPr>
          <a:xfrm>
            <a:off x="4572001" y="2755825"/>
            <a:ext cx="1745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solidFill>
                  <a:schemeClr val="accen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3" name="Google Shape;73;p13"/>
          <p:cNvSpPr txBox="1">
            <a:spLocks noGrp="1"/>
          </p:cNvSpPr>
          <p:nvPr>
            <p:ph type="subTitle" idx="3"/>
          </p:nvPr>
        </p:nvSpPr>
        <p:spPr>
          <a:xfrm>
            <a:off x="4615650" y="3372519"/>
            <a:ext cx="1658100" cy="52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 name="Google Shape;74;p13"/>
          <p:cNvSpPr txBox="1">
            <a:spLocks noGrp="1"/>
          </p:cNvSpPr>
          <p:nvPr>
            <p:ph type="title" idx="4"/>
          </p:nvPr>
        </p:nvSpPr>
        <p:spPr>
          <a:xfrm>
            <a:off x="1081200" y="2755827"/>
            <a:ext cx="1745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solidFill>
                  <a:schemeClr val="accen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5" name="Google Shape;75;p13"/>
          <p:cNvSpPr txBox="1">
            <a:spLocks noGrp="1"/>
          </p:cNvSpPr>
          <p:nvPr>
            <p:ph type="subTitle" idx="5"/>
          </p:nvPr>
        </p:nvSpPr>
        <p:spPr>
          <a:xfrm>
            <a:off x="1124850" y="3372519"/>
            <a:ext cx="1658100" cy="52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6" name="Google Shape;76;p13"/>
          <p:cNvSpPr txBox="1">
            <a:spLocks noGrp="1"/>
          </p:cNvSpPr>
          <p:nvPr>
            <p:ph type="title" idx="6"/>
          </p:nvPr>
        </p:nvSpPr>
        <p:spPr>
          <a:xfrm>
            <a:off x="6317401" y="2755827"/>
            <a:ext cx="1745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b="1">
                <a:solidFill>
                  <a:schemeClr val="accen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7" name="Google Shape;77;p13"/>
          <p:cNvSpPr txBox="1">
            <a:spLocks noGrp="1"/>
          </p:cNvSpPr>
          <p:nvPr>
            <p:ph type="subTitle" idx="7"/>
          </p:nvPr>
        </p:nvSpPr>
        <p:spPr>
          <a:xfrm>
            <a:off x="6361051" y="3372519"/>
            <a:ext cx="1658100" cy="52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 name="Google Shape;78;p13"/>
          <p:cNvSpPr txBox="1">
            <a:spLocks noGrp="1"/>
          </p:cNvSpPr>
          <p:nvPr>
            <p:ph type="title" idx="8" hasCustomPrompt="1"/>
          </p:nvPr>
        </p:nvSpPr>
        <p:spPr>
          <a:xfrm>
            <a:off x="1429800" y="1618900"/>
            <a:ext cx="1048200" cy="10482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7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9" name="Google Shape;79;p13"/>
          <p:cNvSpPr txBox="1">
            <a:spLocks noGrp="1"/>
          </p:cNvSpPr>
          <p:nvPr>
            <p:ph type="title" idx="9" hasCustomPrompt="1"/>
          </p:nvPr>
        </p:nvSpPr>
        <p:spPr>
          <a:xfrm>
            <a:off x="4920600" y="1618900"/>
            <a:ext cx="1048200" cy="10482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7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0" name="Google Shape;80;p13"/>
          <p:cNvSpPr txBox="1">
            <a:spLocks noGrp="1"/>
          </p:cNvSpPr>
          <p:nvPr>
            <p:ph type="title" idx="13" hasCustomPrompt="1"/>
          </p:nvPr>
        </p:nvSpPr>
        <p:spPr>
          <a:xfrm>
            <a:off x="3175200" y="1618900"/>
            <a:ext cx="1048200" cy="10482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7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1" name="Google Shape;81;p13"/>
          <p:cNvSpPr txBox="1">
            <a:spLocks noGrp="1"/>
          </p:cNvSpPr>
          <p:nvPr>
            <p:ph type="title" idx="14" hasCustomPrompt="1"/>
          </p:nvPr>
        </p:nvSpPr>
        <p:spPr>
          <a:xfrm>
            <a:off x="6666000" y="1618900"/>
            <a:ext cx="1048200" cy="10482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47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2" name="Google Shape;82;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a:off x="2391900" y="3555163"/>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5" name="Google Shape;85;p14"/>
          <p:cNvSpPr txBox="1">
            <a:spLocks noGrp="1"/>
          </p:cNvSpPr>
          <p:nvPr>
            <p:ph type="subTitle" idx="1"/>
          </p:nvPr>
        </p:nvSpPr>
        <p:spPr>
          <a:xfrm>
            <a:off x="1956450" y="2117538"/>
            <a:ext cx="5231100" cy="1272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
  <p:cSld name="CUSTOM_8">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15"/>
          <p:cNvSpPr txBox="1">
            <a:spLocks noGrp="1"/>
          </p:cNvSpPr>
          <p:nvPr>
            <p:ph type="subTitle" idx="1"/>
          </p:nvPr>
        </p:nvSpPr>
        <p:spPr>
          <a:xfrm>
            <a:off x="4081150" y="2561250"/>
            <a:ext cx="4215000" cy="13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8" name="Google Shape;88;p15"/>
          <p:cNvSpPr txBox="1">
            <a:spLocks noGrp="1"/>
          </p:cNvSpPr>
          <p:nvPr>
            <p:ph type="title"/>
          </p:nvPr>
        </p:nvSpPr>
        <p:spPr>
          <a:xfrm>
            <a:off x="4081173" y="1798675"/>
            <a:ext cx="4215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Exo 2"/>
              <a:buNone/>
              <a:defRPr sz="3200" b="1">
                <a:solidFill>
                  <a:schemeClr val="dk1"/>
                </a:solidFill>
                <a:latin typeface="Exo 2"/>
                <a:ea typeface="Exo 2"/>
                <a:cs typeface="Exo 2"/>
                <a:sym typeface="Exo 2"/>
              </a:defRPr>
            </a:lvl1pPr>
            <a:lvl2pPr lvl="1" rtl="0">
              <a:spcBef>
                <a:spcPts val="0"/>
              </a:spcBef>
              <a:spcAft>
                <a:spcPts val="0"/>
              </a:spcAft>
              <a:buClr>
                <a:schemeClr val="dk1"/>
              </a:buClr>
              <a:buSzPts val="3200"/>
              <a:buFont typeface="Exo 2"/>
              <a:buNone/>
              <a:defRPr sz="3200" b="1">
                <a:solidFill>
                  <a:schemeClr val="dk1"/>
                </a:solidFill>
                <a:latin typeface="Exo 2"/>
                <a:ea typeface="Exo 2"/>
                <a:cs typeface="Exo 2"/>
                <a:sym typeface="Exo 2"/>
              </a:defRPr>
            </a:lvl2pPr>
            <a:lvl3pPr lvl="2" rtl="0">
              <a:spcBef>
                <a:spcPts val="0"/>
              </a:spcBef>
              <a:spcAft>
                <a:spcPts val="0"/>
              </a:spcAft>
              <a:buClr>
                <a:schemeClr val="dk1"/>
              </a:buClr>
              <a:buSzPts val="3200"/>
              <a:buFont typeface="Exo 2"/>
              <a:buNone/>
              <a:defRPr sz="3200" b="1">
                <a:solidFill>
                  <a:schemeClr val="dk1"/>
                </a:solidFill>
                <a:latin typeface="Exo 2"/>
                <a:ea typeface="Exo 2"/>
                <a:cs typeface="Exo 2"/>
                <a:sym typeface="Exo 2"/>
              </a:defRPr>
            </a:lvl3pPr>
            <a:lvl4pPr lvl="3" rtl="0">
              <a:spcBef>
                <a:spcPts val="0"/>
              </a:spcBef>
              <a:spcAft>
                <a:spcPts val="0"/>
              </a:spcAft>
              <a:buClr>
                <a:schemeClr val="dk1"/>
              </a:buClr>
              <a:buSzPts val="3200"/>
              <a:buFont typeface="Exo 2"/>
              <a:buNone/>
              <a:defRPr sz="3200" b="1">
                <a:solidFill>
                  <a:schemeClr val="dk1"/>
                </a:solidFill>
                <a:latin typeface="Exo 2"/>
                <a:ea typeface="Exo 2"/>
                <a:cs typeface="Exo 2"/>
                <a:sym typeface="Exo 2"/>
              </a:defRPr>
            </a:lvl4pPr>
            <a:lvl5pPr lvl="4" rtl="0">
              <a:spcBef>
                <a:spcPts val="0"/>
              </a:spcBef>
              <a:spcAft>
                <a:spcPts val="0"/>
              </a:spcAft>
              <a:buClr>
                <a:schemeClr val="dk1"/>
              </a:buClr>
              <a:buSzPts val="3200"/>
              <a:buFont typeface="Exo 2"/>
              <a:buNone/>
              <a:defRPr sz="3200" b="1">
                <a:solidFill>
                  <a:schemeClr val="dk1"/>
                </a:solidFill>
                <a:latin typeface="Exo 2"/>
                <a:ea typeface="Exo 2"/>
                <a:cs typeface="Exo 2"/>
                <a:sym typeface="Exo 2"/>
              </a:defRPr>
            </a:lvl5pPr>
            <a:lvl6pPr lvl="5" rtl="0">
              <a:spcBef>
                <a:spcPts val="0"/>
              </a:spcBef>
              <a:spcAft>
                <a:spcPts val="0"/>
              </a:spcAft>
              <a:buClr>
                <a:schemeClr val="dk1"/>
              </a:buClr>
              <a:buSzPts val="3200"/>
              <a:buFont typeface="Exo 2"/>
              <a:buNone/>
              <a:defRPr sz="3200" b="1">
                <a:solidFill>
                  <a:schemeClr val="dk1"/>
                </a:solidFill>
                <a:latin typeface="Exo 2"/>
                <a:ea typeface="Exo 2"/>
                <a:cs typeface="Exo 2"/>
                <a:sym typeface="Exo 2"/>
              </a:defRPr>
            </a:lvl6pPr>
            <a:lvl7pPr lvl="6" rtl="0">
              <a:spcBef>
                <a:spcPts val="0"/>
              </a:spcBef>
              <a:spcAft>
                <a:spcPts val="0"/>
              </a:spcAft>
              <a:buClr>
                <a:schemeClr val="dk1"/>
              </a:buClr>
              <a:buSzPts val="3200"/>
              <a:buFont typeface="Exo 2"/>
              <a:buNone/>
              <a:defRPr sz="3200" b="1">
                <a:solidFill>
                  <a:schemeClr val="dk1"/>
                </a:solidFill>
                <a:latin typeface="Exo 2"/>
                <a:ea typeface="Exo 2"/>
                <a:cs typeface="Exo 2"/>
                <a:sym typeface="Exo 2"/>
              </a:defRPr>
            </a:lvl7pPr>
            <a:lvl8pPr lvl="7" rtl="0">
              <a:spcBef>
                <a:spcPts val="0"/>
              </a:spcBef>
              <a:spcAft>
                <a:spcPts val="0"/>
              </a:spcAft>
              <a:buClr>
                <a:schemeClr val="dk1"/>
              </a:buClr>
              <a:buSzPts val="3200"/>
              <a:buFont typeface="Exo 2"/>
              <a:buNone/>
              <a:defRPr sz="3200" b="1">
                <a:solidFill>
                  <a:schemeClr val="dk1"/>
                </a:solidFill>
                <a:latin typeface="Exo 2"/>
                <a:ea typeface="Exo 2"/>
                <a:cs typeface="Exo 2"/>
                <a:sym typeface="Exo 2"/>
              </a:defRPr>
            </a:lvl8pPr>
            <a:lvl9pPr lvl="8" rtl="0">
              <a:spcBef>
                <a:spcPts val="0"/>
              </a:spcBef>
              <a:spcAft>
                <a:spcPts val="0"/>
              </a:spcAft>
              <a:buClr>
                <a:schemeClr val="dk1"/>
              </a:buClr>
              <a:buSzPts val="3200"/>
              <a:buFont typeface="Exo 2"/>
              <a:buNone/>
              <a:defRPr sz="3200" b="1">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1pPr>
            <a:lvl2pPr marL="914400" lvl="1" indent="-3175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2pPr>
            <a:lvl3pPr marL="1371600" lvl="2" indent="-3175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3pPr>
            <a:lvl4pPr marL="1828800" lvl="3" indent="-3175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4pPr>
            <a:lvl5pPr marL="2286000" lvl="4" indent="-3175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5pPr>
            <a:lvl6pPr marL="2743200" lvl="5" indent="-3175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6pPr>
            <a:lvl7pPr marL="3200400" lvl="6" indent="-3175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7pPr>
            <a:lvl8pPr marL="3657600" lvl="7" indent="-317500">
              <a:lnSpc>
                <a:spcPct val="100000"/>
              </a:lnSpc>
              <a:spcBef>
                <a:spcPts val="160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8pPr>
            <a:lvl9pPr marL="4114800" lvl="8" indent="-317500">
              <a:lnSpc>
                <a:spcPct val="100000"/>
              </a:lnSpc>
              <a:spcBef>
                <a:spcPts val="1600"/>
              </a:spcBef>
              <a:spcAft>
                <a:spcPts val="160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8" r:id="rId6"/>
    <p:sldLayoutId id="2147483659" r:id="rId7"/>
    <p:sldLayoutId id="2147483660" r:id="rId8"/>
    <p:sldLayoutId id="2147483661" r:id="rId9"/>
    <p:sldLayoutId id="2147483663" r:id="rId10"/>
    <p:sldLayoutId id="2147483664" r:id="rId11"/>
    <p:sldLayoutId id="2147483665" r:id="rId12"/>
    <p:sldLayoutId id="2147483667" r:id="rId13"/>
    <p:sldLayoutId id="2147483669" r:id="rId14"/>
    <p:sldLayoutId id="2147483672" r:id="rId15"/>
    <p:sldLayoutId id="214748367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90" name="Google Shape;190;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ctrTitle"/>
          </p:nvPr>
        </p:nvSpPr>
        <p:spPr>
          <a:xfrm>
            <a:off x="778275" y="2229900"/>
            <a:ext cx="6227100" cy="178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Social Network </a:t>
            </a:r>
            <a:r>
              <a:rPr lang="en" dirty="0"/>
              <a:t>Analysis</a:t>
            </a:r>
            <a:endParaRPr sz="7400" dirty="0"/>
          </a:p>
        </p:txBody>
      </p:sp>
      <p:sp>
        <p:nvSpPr>
          <p:cNvPr id="197" name="Google Shape;197;p32"/>
          <p:cNvSpPr txBox="1">
            <a:spLocks noGrp="1"/>
          </p:cNvSpPr>
          <p:nvPr>
            <p:ph type="subTitle" idx="1"/>
          </p:nvPr>
        </p:nvSpPr>
        <p:spPr>
          <a:xfrm>
            <a:off x="778275" y="3822450"/>
            <a:ext cx="4362000" cy="39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3501- Dhruvi Swadia</a:t>
            </a:r>
          </a:p>
          <a:p>
            <a:pPr marL="0" lvl="0" indent="0" algn="l" rtl="0">
              <a:spcBef>
                <a:spcPts val="0"/>
              </a:spcBef>
              <a:spcAft>
                <a:spcPts val="0"/>
              </a:spcAft>
              <a:buNone/>
            </a:pPr>
            <a:r>
              <a:rPr lang="en" dirty="0"/>
              <a:t>3506- Aishani Anavkar</a:t>
            </a:r>
          </a:p>
          <a:p>
            <a:pPr marL="0" lvl="0" indent="0" algn="l" rtl="0">
              <a:spcBef>
                <a:spcPts val="0"/>
              </a:spcBef>
              <a:spcAft>
                <a:spcPts val="0"/>
              </a:spcAft>
              <a:buNone/>
            </a:pPr>
            <a:r>
              <a:rPr lang="en" dirty="0"/>
              <a:t>3509- Sandesh Kotwal</a:t>
            </a:r>
            <a:endParaRPr dirty="0"/>
          </a:p>
        </p:txBody>
      </p:sp>
      <p:pic>
        <p:nvPicPr>
          <p:cNvPr id="198" name="Google Shape;198;p32"/>
          <p:cNvPicPr preferRelativeResize="0"/>
          <p:nvPr/>
        </p:nvPicPr>
        <p:blipFill>
          <a:blip r:embed="rId3">
            <a:alphaModFix/>
          </a:blip>
          <a:stretch>
            <a:fillRect/>
          </a:stretch>
        </p:blipFill>
        <p:spPr>
          <a:xfrm>
            <a:off x="6668775" y="1703750"/>
            <a:ext cx="2181547" cy="1925101"/>
          </a:xfrm>
          <a:prstGeom prst="rect">
            <a:avLst/>
          </a:prstGeom>
          <a:noFill/>
          <a:ln>
            <a:noFill/>
          </a:ln>
        </p:spPr>
      </p:pic>
      <p:pic>
        <p:nvPicPr>
          <p:cNvPr id="199" name="Google Shape;199;p32"/>
          <p:cNvPicPr preferRelativeResize="0"/>
          <p:nvPr/>
        </p:nvPicPr>
        <p:blipFill>
          <a:blip r:embed="rId4">
            <a:alphaModFix/>
          </a:blip>
          <a:stretch>
            <a:fillRect/>
          </a:stretch>
        </p:blipFill>
        <p:spPr>
          <a:xfrm>
            <a:off x="5779750" y="4154775"/>
            <a:ext cx="599200" cy="513100"/>
          </a:xfrm>
          <a:prstGeom prst="rect">
            <a:avLst/>
          </a:prstGeom>
          <a:noFill/>
          <a:ln>
            <a:noFill/>
          </a:ln>
        </p:spPr>
      </p:pic>
      <p:pic>
        <p:nvPicPr>
          <p:cNvPr id="200" name="Google Shape;200;p32"/>
          <p:cNvPicPr preferRelativeResize="0"/>
          <p:nvPr/>
        </p:nvPicPr>
        <p:blipFill>
          <a:blip r:embed="rId5">
            <a:alphaModFix/>
          </a:blip>
          <a:stretch>
            <a:fillRect/>
          </a:stretch>
        </p:blipFill>
        <p:spPr>
          <a:xfrm>
            <a:off x="720000" y="441775"/>
            <a:ext cx="1453150" cy="1531625"/>
          </a:xfrm>
          <a:prstGeom prst="rect">
            <a:avLst/>
          </a:prstGeom>
          <a:noFill/>
          <a:ln>
            <a:noFill/>
          </a:ln>
        </p:spPr>
      </p:pic>
      <p:pic>
        <p:nvPicPr>
          <p:cNvPr id="201" name="Google Shape;201;p32"/>
          <p:cNvPicPr preferRelativeResize="0"/>
          <p:nvPr/>
        </p:nvPicPr>
        <p:blipFill>
          <a:blip r:embed="rId6">
            <a:alphaModFix/>
          </a:blip>
          <a:stretch>
            <a:fillRect/>
          </a:stretch>
        </p:blipFill>
        <p:spPr>
          <a:xfrm>
            <a:off x="3189282" y="-1775750"/>
            <a:ext cx="3479501" cy="3479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8"/>
          <p:cNvSpPr txBox="1">
            <a:spLocks noGrp="1"/>
          </p:cNvSpPr>
          <p:nvPr>
            <p:ph type="title"/>
          </p:nvPr>
        </p:nvSpPr>
        <p:spPr>
          <a:xfrm>
            <a:off x="640487"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Code</a:t>
            </a:r>
            <a:endParaRPr dirty="0"/>
          </a:p>
        </p:txBody>
      </p:sp>
      <p:sp>
        <p:nvSpPr>
          <p:cNvPr id="44" name="Google Shape;422;p43">
            <a:extLst>
              <a:ext uri="{FF2B5EF4-FFF2-40B4-BE49-F238E27FC236}">
                <a16:creationId xmlns:a16="http://schemas.microsoft.com/office/drawing/2014/main" id="{C4C88D7C-1468-49DB-91EE-C4E62C96CD13}"/>
              </a:ext>
            </a:extLst>
          </p:cNvPr>
          <p:cNvSpPr/>
          <p:nvPr/>
        </p:nvSpPr>
        <p:spPr>
          <a:xfrm>
            <a:off x="70216" y="650167"/>
            <a:ext cx="5556555" cy="464865"/>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lt1"/>
                </a:solidFill>
                <a:latin typeface="Exo 2"/>
                <a:ea typeface="Exo 2"/>
                <a:cs typeface="Exo 2"/>
                <a:sym typeface="Exo 2"/>
              </a:rPr>
              <a:t>Required packages are installed</a:t>
            </a:r>
            <a:endParaRPr b="1" dirty="0">
              <a:solidFill>
                <a:schemeClr val="lt1"/>
              </a:solidFill>
              <a:latin typeface="Exo 2"/>
              <a:ea typeface="Exo 2"/>
              <a:cs typeface="Exo 2"/>
              <a:sym typeface="Exo 2"/>
            </a:endParaRPr>
          </a:p>
        </p:txBody>
      </p:sp>
      <p:sp>
        <p:nvSpPr>
          <p:cNvPr id="46" name="Google Shape;425;p43">
            <a:extLst>
              <a:ext uri="{FF2B5EF4-FFF2-40B4-BE49-F238E27FC236}">
                <a16:creationId xmlns:a16="http://schemas.microsoft.com/office/drawing/2014/main" id="{CDB5A9A8-B5C3-4018-AD9C-37BFF152DDAC}"/>
              </a:ext>
            </a:extLst>
          </p:cNvPr>
          <p:cNvSpPr/>
          <p:nvPr/>
        </p:nvSpPr>
        <p:spPr>
          <a:xfrm>
            <a:off x="70217" y="1060654"/>
            <a:ext cx="5556554" cy="105981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ebas Neue"/>
              <a:ea typeface="Bebas Neue"/>
              <a:cs typeface="Bebas Neue"/>
              <a:sym typeface="Bebas Neue"/>
            </a:endParaRPr>
          </a:p>
        </p:txBody>
      </p:sp>
      <p:sp>
        <p:nvSpPr>
          <p:cNvPr id="49" name="Google Shape;422;p43">
            <a:extLst>
              <a:ext uri="{FF2B5EF4-FFF2-40B4-BE49-F238E27FC236}">
                <a16:creationId xmlns:a16="http://schemas.microsoft.com/office/drawing/2014/main" id="{F7D053B0-DC33-4180-B78D-9912DA09CDF4}"/>
              </a:ext>
            </a:extLst>
          </p:cNvPr>
          <p:cNvSpPr/>
          <p:nvPr/>
        </p:nvSpPr>
        <p:spPr>
          <a:xfrm>
            <a:off x="3486722" y="2143324"/>
            <a:ext cx="5131064" cy="4311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Source Sans Pro" panose="020B0503030403020204" pitchFamily="34" charset="0"/>
                <a:ea typeface="Source Sans Pro" panose="020B0503030403020204" pitchFamily="34" charset="0"/>
              </a:rPr>
              <a:t>Data is stored in the variables of the R global environment</a:t>
            </a:r>
            <a:endParaRPr b="1" dirty="0">
              <a:solidFill>
                <a:schemeClr val="lt1"/>
              </a:solidFill>
              <a:latin typeface="Source Sans Pro" panose="020B0503030403020204" pitchFamily="34" charset="0"/>
              <a:ea typeface="Source Sans Pro" panose="020B0503030403020204" pitchFamily="34" charset="0"/>
              <a:cs typeface="Exo 2"/>
              <a:sym typeface="Exo 2"/>
            </a:endParaRPr>
          </a:p>
        </p:txBody>
      </p:sp>
      <p:sp>
        <p:nvSpPr>
          <p:cNvPr id="50" name="Google Shape;425;p43">
            <a:extLst>
              <a:ext uri="{FF2B5EF4-FFF2-40B4-BE49-F238E27FC236}">
                <a16:creationId xmlns:a16="http://schemas.microsoft.com/office/drawing/2014/main" id="{D81DEEBD-F9D6-4C80-A539-B1C6EEEF0A46}"/>
              </a:ext>
            </a:extLst>
          </p:cNvPr>
          <p:cNvSpPr/>
          <p:nvPr/>
        </p:nvSpPr>
        <p:spPr>
          <a:xfrm>
            <a:off x="3486722" y="2552096"/>
            <a:ext cx="5131064" cy="2530443"/>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ebas Neue"/>
              <a:ea typeface="Bebas Neue"/>
              <a:cs typeface="Bebas Neue"/>
              <a:sym typeface="Bebas Neue"/>
            </a:endParaRPr>
          </a:p>
        </p:txBody>
      </p:sp>
      <p:pic>
        <p:nvPicPr>
          <p:cNvPr id="20" name="Picture 19">
            <a:extLst>
              <a:ext uri="{FF2B5EF4-FFF2-40B4-BE49-F238E27FC236}">
                <a16:creationId xmlns:a16="http://schemas.microsoft.com/office/drawing/2014/main" id="{17EF3AAE-DDB6-4B3D-976F-8F94A3E963D7}"/>
              </a:ext>
            </a:extLst>
          </p:cNvPr>
          <p:cNvPicPr>
            <a:picLocks noChangeAspect="1"/>
          </p:cNvPicPr>
          <p:nvPr/>
        </p:nvPicPr>
        <p:blipFill>
          <a:blip r:embed="rId3"/>
          <a:stretch>
            <a:fillRect/>
          </a:stretch>
        </p:blipFill>
        <p:spPr>
          <a:xfrm>
            <a:off x="144779" y="1117084"/>
            <a:ext cx="5410201" cy="915362"/>
          </a:xfrm>
          <a:prstGeom prst="rect">
            <a:avLst/>
          </a:prstGeom>
        </p:spPr>
      </p:pic>
      <p:pic>
        <p:nvPicPr>
          <p:cNvPr id="22" name="Picture 21">
            <a:extLst>
              <a:ext uri="{FF2B5EF4-FFF2-40B4-BE49-F238E27FC236}">
                <a16:creationId xmlns:a16="http://schemas.microsoft.com/office/drawing/2014/main" id="{DEA4460C-445D-478A-ADC1-22403CB12A21}"/>
              </a:ext>
            </a:extLst>
          </p:cNvPr>
          <p:cNvPicPr>
            <a:picLocks noChangeAspect="1"/>
          </p:cNvPicPr>
          <p:nvPr/>
        </p:nvPicPr>
        <p:blipFill rotWithShape="1">
          <a:blip r:embed="rId4"/>
          <a:srcRect t="1" r="6890" b="5885"/>
          <a:stretch/>
        </p:blipFill>
        <p:spPr>
          <a:xfrm>
            <a:off x="3621708" y="2625090"/>
            <a:ext cx="4859351" cy="2384339"/>
          </a:xfrm>
          <a:prstGeom prst="rect">
            <a:avLst/>
          </a:prstGeom>
        </p:spPr>
      </p:pic>
    </p:spTree>
    <p:extLst>
      <p:ext uri="{BB962C8B-B14F-4D97-AF65-F5344CB8AC3E}">
        <p14:creationId xmlns:p14="http://schemas.microsoft.com/office/powerpoint/2010/main" val="401763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44" name="Google Shape;422;p43">
            <a:extLst>
              <a:ext uri="{FF2B5EF4-FFF2-40B4-BE49-F238E27FC236}">
                <a16:creationId xmlns:a16="http://schemas.microsoft.com/office/drawing/2014/main" id="{C4C88D7C-1468-49DB-91EE-C4E62C96CD13}"/>
              </a:ext>
            </a:extLst>
          </p:cNvPr>
          <p:cNvSpPr/>
          <p:nvPr/>
        </p:nvSpPr>
        <p:spPr>
          <a:xfrm>
            <a:off x="3390899" y="119254"/>
            <a:ext cx="5463541" cy="39923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Source Sans Pro" panose="020B0503030403020204" pitchFamily="34" charset="0"/>
                <a:ea typeface="Source Sans Pro" panose="020B0503030403020204" pitchFamily="34" charset="0"/>
              </a:rPr>
              <a:t>A </a:t>
            </a:r>
            <a:r>
              <a:rPr lang="en-US" b="1" dirty="0" err="1">
                <a:latin typeface="Source Sans Pro" panose="020B0503030403020204" pitchFamily="34" charset="0"/>
                <a:ea typeface="Source Sans Pro" panose="020B0503030403020204" pitchFamily="34" charset="0"/>
              </a:rPr>
              <a:t>nodelist</a:t>
            </a:r>
            <a:r>
              <a:rPr lang="en-US" b="1" dirty="0">
                <a:latin typeface="Source Sans Pro" panose="020B0503030403020204" pitchFamily="34" charset="0"/>
                <a:ea typeface="Source Sans Pro" panose="020B0503030403020204" pitchFamily="34" charset="0"/>
              </a:rPr>
              <a:t> and </a:t>
            </a:r>
            <a:r>
              <a:rPr lang="en-US" b="1" dirty="0" err="1">
                <a:latin typeface="Source Sans Pro" panose="020B0503030403020204" pitchFamily="34" charset="0"/>
                <a:ea typeface="Source Sans Pro" panose="020B0503030403020204" pitchFamily="34" charset="0"/>
              </a:rPr>
              <a:t>edgelist</a:t>
            </a:r>
            <a:r>
              <a:rPr lang="en-US" b="1" dirty="0">
                <a:latin typeface="Source Sans Pro" panose="020B0503030403020204" pitchFamily="34" charset="0"/>
                <a:ea typeface="Source Sans Pro" panose="020B0503030403020204" pitchFamily="34" charset="0"/>
              </a:rPr>
              <a:t> is created using the </a:t>
            </a:r>
            <a:r>
              <a:rPr lang="en-US" b="1" dirty="0" err="1">
                <a:latin typeface="Source Sans Pro" panose="020B0503030403020204" pitchFamily="34" charset="0"/>
                <a:ea typeface="Source Sans Pro" panose="020B0503030403020204" pitchFamily="34" charset="0"/>
              </a:rPr>
              <a:t>igraph</a:t>
            </a:r>
            <a:r>
              <a:rPr lang="en-US" b="1" dirty="0">
                <a:latin typeface="Source Sans Pro" panose="020B0503030403020204" pitchFamily="34" charset="0"/>
                <a:ea typeface="Source Sans Pro" panose="020B0503030403020204" pitchFamily="34" charset="0"/>
              </a:rPr>
              <a:t> library</a:t>
            </a:r>
            <a:endParaRPr b="1" dirty="0">
              <a:solidFill>
                <a:schemeClr val="lt1"/>
              </a:solidFill>
              <a:latin typeface="Source Sans Pro" panose="020B0503030403020204" pitchFamily="34" charset="0"/>
              <a:ea typeface="Source Sans Pro" panose="020B0503030403020204" pitchFamily="34" charset="0"/>
              <a:cs typeface="Exo 2"/>
              <a:sym typeface="Exo 2"/>
            </a:endParaRPr>
          </a:p>
        </p:txBody>
      </p:sp>
      <p:sp>
        <p:nvSpPr>
          <p:cNvPr id="46" name="Google Shape;425;p43">
            <a:extLst>
              <a:ext uri="{FF2B5EF4-FFF2-40B4-BE49-F238E27FC236}">
                <a16:creationId xmlns:a16="http://schemas.microsoft.com/office/drawing/2014/main" id="{CDB5A9A8-B5C3-4018-AD9C-37BFF152DDAC}"/>
              </a:ext>
            </a:extLst>
          </p:cNvPr>
          <p:cNvSpPr/>
          <p:nvPr/>
        </p:nvSpPr>
        <p:spPr>
          <a:xfrm>
            <a:off x="3390899" y="518484"/>
            <a:ext cx="5463541" cy="2022058"/>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ebas Neue"/>
              <a:ea typeface="Bebas Neue"/>
              <a:cs typeface="Bebas Neue"/>
              <a:sym typeface="Bebas Neue"/>
            </a:endParaRPr>
          </a:p>
        </p:txBody>
      </p:sp>
      <p:sp>
        <p:nvSpPr>
          <p:cNvPr id="49" name="Google Shape;422;p43">
            <a:extLst>
              <a:ext uri="{FF2B5EF4-FFF2-40B4-BE49-F238E27FC236}">
                <a16:creationId xmlns:a16="http://schemas.microsoft.com/office/drawing/2014/main" id="{F7D053B0-DC33-4180-B78D-9912DA09CDF4}"/>
              </a:ext>
            </a:extLst>
          </p:cNvPr>
          <p:cNvSpPr/>
          <p:nvPr/>
        </p:nvSpPr>
        <p:spPr>
          <a:xfrm>
            <a:off x="89722" y="2571646"/>
            <a:ext cx="5229038" cy="399231"/>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Source Sans Pro" panose="020B0503030403020204" pitchFamily="34" charset="0"/>
                <a:ea typeface="Source Sans Pro" panose="020B0503030403020204" pitchFamily="34" charset="0"/>
              </a:rPr>
              <a:t>Betweenness of the raw values is shown</a:t>
            </a:r>
            <a:endParaRPr b="1" dirty="0">
              <a:solidFill>
                <a:schemeClr val="lt1"/>
              </a:solidFill>
              <a:latin typeface="Source Sans Pro" panose="020B0503030403020204" pitchFamily="34" charset="0"/>
              <a:ea typeface="Source Sans Pro" panose="020B0503030403020204" pitchFamily="34" charset="0"/>
              <a:cs typeface="Exo 2"/>
              <a:sym typeface="Exo 2"/>
            </a:endParaRPr>
          </a:p>
        </p:txBody>
      </p:sp>
      <p:sp>
        <p:nvSpPr>
          <p:cNvPr id="50" name="Google Shape;425;p43">
            <a:extLst>
              <a:ext uri="{FF2B5EF4-FFF2-40B4-BE49-F238E27FC236}">
                <a16:creationId xmlns:a16="http://schemas.microsoft.com/office/drawing/2014/main" id="{D81DEEBD-F9D6-4C80-A539-B1C6EEEF0A46}"/>
              </a:ext>
            </a:extLst>
          </p:cNvPr>
          <p:cNvSpPr/>
          <p:nvPr/>
        </p:nvSpPr>
        <p:spPr>
          <a:xfrm>
            <a:off x="89722" y="2979121"/>
            <a:ext cx="5229038" cy="2050381"/>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ebas Neue"/>
              <a:ea typeface="Bebas Neue"/>
              <a:cs typeface="Bebas Neue"/>
              <a:sym typeface="Bebas Neue"/>
            </a:endParaRPr>
          </a:p>
        </p:txBody>
      </p:sp>
      <p:pic>
        <p:nvPicPr>
          <p:cNvPr id="7" name="Picture 6">
            <a:extLst>
              <a:ext uri="{FF2B5EF4-FFF2-40B4-BE49-F238E27FC236}">
                <a16:creationId xmlns:a16="http://schemas.microsoft.com/office/drawing/2014/main" id="{21D88DE1-E5D3-4221-A773-66EDFE59484A}"/>
              </a:ext>
            </a:extLst>
          </p:cNvPr>
          <p:cNvPicPr>
            <a:picLocks noChangeAspect="1"/>
          </p:cNvPicPr>
          <p:nvPr/>
        </p:nvPicPr>
        <p:blipFill>
          <a:blip r:embed="rId3"/>
          <a:stretch>
            <a:fillRect/>
          </a:stretch>
        </p:blipFill>
        <p:spPr>
          <a:xfrm>
            <a:off x="3508849" y="548335"/>
            <a:ext cx="5229038" cy="1966267"/>
          </a:xfrm>
          <a:prstGeom prst="rect">
            <a:avLst/>
          </a:prstGeom>
        </p:spPr>
      </p:pic>
      <p:pic>
        <p:nvPicPr>
          <p:cNvPr id="9" name="Picture 8">
            <a:extLst>
              <a:ext uri="{FF2B5EF4-FFF2-40B4-BE49-F238E27FC236}">
                <a16:creationId xmlns:a16="http://schemas.microsoft.com/office/drawing/2014/main" id="{9F522B54-F35B-459B-AADD-D546E293C38E}"/>
              </a:ext>
            </a:extLst>
          </p:cNvPr>
          <p:cNvPicPr>
            <a:picLocks noChangeAspect="1"/>
          </p:cNvPicPr>
          <p:nvPr/>
        </p:nvPicPr>
        <p:blipFill>
          <a:blip r:embed="rId4"/>
          <a:stretch>
            <a:fillRect/>
          </a:stretch>
        </p:blipFill>
        <p:spPr>
          <a:xfrm>
            <a:off x="196685" y="3040081"/>
            <a:ext cx="5068735" cy="1951019"/>
          </a:xfrm>
          <a:prstGeom prst="rect">
            <a:avLst/>
          </a:prstGeom>
        </p:spPr>
      </p:pic>
    </p:spTree>
    <p:extLst>
      <p:ext uri="{BB962C8B-B14F-4D97-AF65-F5344CB8AC3E}">
        <p14:creationId xmlns:p14="http://schemas.microsoft.com/office/powerpoint/2010/main" val="2000338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44" name="Google Shape;422;p43">
            <a:extLst>
              <a:ext uri="{FF2B5EF4-FFF2-40B4-BE49-F238E27FC236}">
                <a16:creationId xmlns:a16="http://schemas.microsoft.com/office/drawing/2014/main" id="{C4C88D7C-1468-49DB-91EE-C4E62C96CD13}"/>
              </a:ext>
            </a:extLst>
          </p:cNvPr>
          <p:cNvSpPr/>
          <p:nvPr/>
        </p:nvSpPr>
        <p:spPr>
          <a:xfrm>
            <a:off x="3390899" y="119254"/>
            <a:ext cx="5463541" cy="39923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Source Sans Pro" panose="020B0503030403020204" pitchFamily="34" charset="0"/>
                <a:ea typeface="Source Sans Pro" panose="020B0503030403020204" pitchFamily="34" charset="0"/>
              </a:rPr>
              <a:t>Degree data is found </a:t>
            </a:r>
            <a:endParaRPr b="1" dirty="0">
              <a:solidFill>
                <a:schemeClr val="lt1"/>
              </a:solidFill>
              <a:latin typeface="Source Sans Pro" panose="020B0503030403020204" pitchFamily="34" charset="0"/>
              <a:ea typeface="Source Sans Pro" panose="020B0503030403020204" pitchFamily="34" charset="0"/>
              <a:cs typeface="Exo 2"/>
              <a:sym typeface="Exo 2"/>
            </a:endParaRPr>
          </a:p>
        </p:txBody>
      </p:sp>
      <p:sp>
        <p:nvSpPr>
          <p:cNvPr id="46" name="Google Shape;425;p43">
            <a:extLst>
              <a:ext uri="{FF2B5EF4-FFF2-40B4-BE49-F238E27FC236}">
                <a16:creationId xmlns:a16="http://schemas.microsoft.com/office/drawing/2014/main" id="{CDB5A9A8-B5C3-4018-AD9C-37BFF152DDAC}"/>
              </a:ext>
            </a:extLst>
          </p:cNvPr>
          <p:cNvSpPr/>
          <p:nvPr/>
        </p:nvSpPr>
        <p:spPr>
          <a:xfrm>
            <a:off x="3390899" y="518484"/>
            <a:ext cx="5463541" cy="2022058"/>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ebas Neue"/>
              <a:ea typeface="Bebas Neue"/>
              <a:cs typeface="Bebas Neue"/>
              <a:sym typeface="Bebas Neue"/>
            </a:endParaRPr>
          </a:p>
        </p:txBody>
      </p:sp>
      <p:sp>
        <p:nvSpPr>
          <p:cNvPr id="49" name="Google Shape;422;p43">
            <a:extLst>
              <a:ext uri="{FF2B5EF4-FFF2-40B4-BE49-F238E27FC236}">
                <a16:creationId xmlns:a16="http://schemas.microsoft.com/office/drawing/2014/main" id="{F7D053B0-DC33-4180-B78D-9912DA09CDF4}"/>
              </a:ext>
            </a:extLst>
          </p:cNvPr>
          <p:cNvSpPr/>
          <p:nvPr/>
        </p:nvSpPr>
        <p:spPr>
          <a:xfrm>
            <a:off x="89722" y="2571646"/>
            <a:ext cx="5229038" cy="399231"/>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Source Sans Pro" panose="020B0503030403020204" pitchFamily="34" charset="0"/>
                <a:ea typeface="Source Sans Pro" panose="020B0503030403020204" pitchFamily="34" charset="0"/>
              </a:rPr>
              <a:t>Eigenvector centrality and the betweenness centrality the same maximum</a:t>
            </a:r>
            <a:endParaRPr b="1" dirty="0">
              <a:solidFill>
                <a:schemeClr val="lt1"/>
              </a:solidFill>
              <a:latin typeface="Source Sans Pro" panose="020B0503030403020204" pitchFamily="34" charset="0"/>
              <a:ea typeface="Source Sans Pro" panose="020B0503030403020204" pitchFamily="34" charset="0"/>
              <a:cs typeface="Exo 2"/>
              <a:sym typeface="Exo 2"/>
            </a:endParaRPr>
          </a:p>
        </p:txBody>
      </p:sp>
      <p:sp>
        <p:nvSpPr>
          <p:cNvPr id="50" name="Google Shape;425;p43">
            <a:extLst>
              <a:ext uri="{FF2B5EF4-FFF2-40B4-BE49-F238E27FC236}">
                <a16:creationId xmlns:a16="http://schemas.microsoft.com/office/drawing/2014/main" id="{D81DEEBD-F9D6-4C80-A539-B1C6EEEF0A46}"/>
              </a:ext>
            </a:extLst>
          </p:cNvPr>
          <p:cNvSpPr/>
          <p:nvPr/>
        </p:nvSpPr>
        <p:spPr>
          <a:xfrm>
            <a:off x="89722" y="2979121"/>
            <a:ext cx="5229038" cy="2050381"/>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ebas Neue"/>
              <a:ea typeface="Bebas Neue"/>
              <a:cs typeface="Bebas Neue"/>
              <a:sym typeface="Bebas Neue"/>
            </a:endParaRPr>
          </a:p>
        </p:txBody>
      </p:sp>
      <p:pic>
        <p:nvPicPr>
          <p:cNvPr id="3" name="Picture 2">
            <a:extLst>
              <a:ext uri="{FF2B5EF4-FFF2-40B4-BE49-F238E27FC236}">
                <a16:creationId xmlns:a16="http://schemas.microsoft.com/office/drawing/2014/main" id="{18F96B38-10D2-4926-A6DE-A28C872862BF}"/>
              </a:ext>
            </a:extLst>
          </p:cNvPr>
          <p:cNvPicPr>
            <a:picLocks noChangeAspect="1"/>
          </p:cNvPicPr>
          <p:nvPr/>
        </p:nvPicPr>
        <p:blipFill>
          <a:blip r:embed="rId3"/>
          <a:stretch>
            <a:fillRect/>
          </a:stretch>
        </p:blipFill>
        <p:spPr>
          <a:xfrm>
            <a:off x="3459932" y="579443"/>
            <a:ext cx="5310688" cy="1889437"/>
          </a:xfrm>
          <a:prstGeom prst="rect">
            <a:avLst/>
          </a:prstGeom>
        </p:spPr>
      </p:pic>
      <p:pic>
        <p:nvPicPr>
          <p:cNvPr id="5" name="Picture 4">
            <a:extLst>
              <a:ext uri="{FF2B5EF4-FFF2-40B4-BE49-F238E27FC236}">
                <a16:creationId xmlns:a16="http://schemas.microsoft.com/office/drawing/2014/main" id="{ABF9BD06-B7AF-49B5-980A-CED3FF3B59F8}"/>
              </a:ext>
            </a:extLst>
          </p:cNvPr>
          <p:cNvPicPr>
            <a:picLocks noChangeAspect="1"/>
          </p:cNvPicPr>
          <p:nvPr/>
        </p:nvPicPr>
        <p:blipFill>
          <a:blip r:embed="rId4"/>
          <a:stretch>
            <a:fillRect/>
          </a:stretch>
        </p:blipFill>
        <p:spPr>
          <a:xfrm>
            <a:off x="160984" y="3001981"/>
            <a:ext cx="5157776" cy="2022059"/>
          </a:xfrm>
          <a:prstGeom prst="rect">
            <a:avLst/>
          </a:prstGeom>
        </p:spPr>
      </p:pic>
    </p:spTree>
    <p:extLst>
      <p:ext uri="{BB962C8B-B14F-4D97-AF65-F5344CB8AC3E}">
        <p14:creationId xmlns:p14="http://schemas.microsoft.com/office/powerpoint/2010/main" val="4076270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44" name="Google Shape;422;p43">
            <a:extLst>
              <a:ext uri="{FF2B5EF4-FFF2-40B4-BE49-F238E27FC236}">
                <a16:creationId xmlns:a16="http://schemas.microsoft.com/office/drawing/2014/main" id="{C4C88D7C-1468-49DB-91EE-C4E62C96CD13}"/>
              </a:ext>
            </a:extLst>
          </p:cNvPr>
          <p:cNvSpPr/>
          <p:nvPr/>
        </p:nvSpPr>
        <p:spPr>
          <a:xfrm>
            <a:off x="659128" y="191218"/>
            <a:ext cx="7825744" cy="39923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600" b="1" dirty="0">
                <a:latin typeface="Source Sans Pro" panose="020B0503030403020204" pitchFamily="34" charset="0"/>
                <a:ea typeface="Source Sans Pro" panose="020B0503030403020204" pitchFamily="34" charset="0"/>
              </a:rPr>
              <a:t>Summary of data </a:t>
            </a:r>
            <a:endParaRPr lang="en-IN" sz="1600" b="1" dirty="0">
              <a:solidFill>
                <a:schemeClr val="lt1"/>
              </a:solidFill>
              <a:latin typeface="Source Sans Pro" panose="020B0503030403020204" pitchFamily="34" charset="0"/>
              <a:ea typeface="Source Sans Pro" panose="020B0503030403020204" pitchFamily="34" charset="0"/>
              <a:cs typeface="Exo 2"/>
              <a:sym typeface="Exo 2"/>
            </a:endParaRPr>
          </a:p>
        </p:txBody>
      </p:sp>
      <p:sp>
        <p:nvSpPr>
          <p:cNvPr id="46" name="Google Shape;425;p43">
            <a:extLst>
              <a:ext uri="{FF2B5EF4-FFF2-40B4-BE49-F238E27FC236}">
                <a16:creationId xmlns:a16="http://schemas.microsoft.com/office/drawing/2014/main" id="{CDB5A9A8-B5C3-4018-AD9C-37BFF152DDAC}"/>
              </a:ext>
            </a:extLst>
          </p:cNvPr>
          <p:cNvSpPr/>
          <p:nvPr/>
        </p:nvSpPr>
        <p:spPr>
          <a:xfrm>
            <a:off x="659128" y="590448"/>
            <a:ext cx="7825744" cy="4339692"/>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latin typeface="Bebas Neue"/>
              <a:ea typeface="Bebas Neue"/>
              <a:cs typeface="Bebas Neue"/>
              <a:sym typeface="Bebas Neue"/>
            </a:endParaRPr>
          </a:p>
        </p:txBody>
      </p:sp>
      <p:pic>
        <p:nvPicPr>
          <p:cNvPr id="4" name="Picture 3">
            <a:extLst>
              <a:ext uri="{FF2B5EF4-FFF2-40B4-BE49-F238E27FC236}">
                <a16:creationId xmlns:a16="http://schemas.microsoft.com/office/drawing/2014/main" id="{1E780BC3-E9C2-41F0-AAD0-5C8C7B50C7D7}"/>
              </a:ext>
            </a:extLst>
          </p:cNvPr>
          <p:cNvPicPr>
            <a:picLocks noChangeAspect="1"/>
          </p:cNvPicPr>
          <p:nvPr/>
        </p:nvPicPr>
        <p:blipFill>
          <a:blip r:embed="rId3"/>
          <a:stretch>
            <a:fillRect/>
          </a:stretch>
        </p:blipFill>
        <p:spPr>
          <a:xfrm>
            <a:off x="1288251" y="681888"/>
            <a:ext cx="6369377" cy="3962604"/>
          </a:xfrm>
          <a:prstGeom prst="rect">
            <a:avLst/>
          </a:prstGeom>
        </p:spPr>
      </p:pic>
    </p:spTree>
    <p:extLst>
      <p:ext uri="{BB962C8B-B14F-4D97-AF65-F5344CB8AC3E}">
        <p14:creationId xmlns:p14="http://schemas.microsoft.com/office/powerpoint/2010/main" val="4194412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title"/>
          </p:nvPr>
        </p:nvSpPr>
        <p:spPr>
          <a:xfrm>
            <a:off x="720000" y="2283375"/>
            <a:ext cx="5574664" cy="11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Visualization</a:t>
            </a:r>
            <a:endParaRPr dirty="0"/>
          </a:p>
        </p:txBody>
      </p:sp>
      <p:sp>
        <p:nvSpPr>
          <p:cNvPr id="234" name="Google Shape;234;p35"/>
          <p:cNvSpPr txBox="1">
            <a:spLocks noGrp="1"/>
          </p:cNvSpPr>
          <p:nvPr>
            <p:ph type="title" idx="2"/>
          </p:nvPr>
        </p:nvSpPr>
        <p:spPr>
          <a:xfrm>
            <a:off x="2970990" y="1046935"/>
            <a:ext cx="1056900" cy="10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236" name="Google Shape;236;p35"/>
          <p:cNvPicPr preferRelativeResize="0"/>
          <p:nvPr/>
        </p:nvPicPr>
        <p:blipFill>
          <a:blip r:embed="rId3">
            <a:alphaModFix/>
          </a:blip>
          <a:stretch>
            <a:fillRect/>
          </a:stretch>
        </p:blipFill>
        <p:spPr>
          <a:xfrm>
            <a:off x="5070964" y="1061248"/>
            <a:ext cx="881600" cy="854550"/>
          </a:xfrm>
          <a:prstGeom prst="rect">
            <a:avLst/>
          </a:prstGeom>
          <a:noFill/>
          <a:ln>
            <a:noFill/>
          </a:ln>
        </p:spPr>
      </p:pic>
      <p:pic>
        <p:nvPicPr>
          <p:cNvPr id="237" name="Google Shape;237;p35"/>
          <p:cNvPicPr preferRelativeResize="0"/>
          <p:nvPr/>
        </p:nvPicPr>
        <p:blipFill>
          <a:blip r:embed="rId4">
            <a:alphaModFix/>
          </a:blip>
          <a:stretch>
            <a:fillRect/>
          </a:stretch>
        </p:blipFill>
        <p:spPr>
          <a:xfrm>
            <a:off x="719988" y="1402700"/>
            <a:ext cx="599200" cy="513100"/>
          </a:xfrm>
          <a:prstGeom prst="rect">
            <a:avLst/>
          </a:prstGeom>
          <a:noFill/>
          <a:ln>
            <a:noFill/>
          </a:ln>
        </p:spPr>
      </p:pic>
    </p:spTree>
    <p:extLst>
      <p:ext uri="{BB962C8B-B14F-4D97-AF65-F5344CB8AC3E}">
        <p14:creationId xmlns:p14="http://schemas.microsoft.com/office/powerpoint/2010/main" val="533754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0"/>
        <p:cNvGrpSpPr/>
        <p:nvPr/>
      </p:nvGrpSpPr>
      <p:grpSpPr>
        <a:xfrm>
          <a:off x="0" y="0"/>
          <a:ext cx="0" cy="0"/>
          <a:chOff x="0" y="0"/>
          <a:chExt cx="0" cy="0"/>
        </a:xfrm>
      </p:grpSpPr>
      <p:sp>
        <p:nvSpPr>
          <p:cNvPr id="2541" name="Google Shape;2541;p63"/>
          <p:cNvSpPr txBox="1">
            <a:spLocks noGrp="1"/>
          </p:cNvSpPr>
          <p:nvPr>
            <p:ph type="title"/>
          </p:nvPr>
        </p:nvSpPr>
        <p:spPr>
          <a:xfrm>
            <a:off x="293280" y="182908"/>
            <a:ext cx="6389460" cy="6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Network graph with degree centrality:</a:t>
            </a:r>
            <a:endParaRPr dirty="0"/>
          </a:p>
        </p:txBody>
      </p:sp>
      <p:sp>
        <p:nvSpPr>
          <p:cNvPr id="2542" name="Google Shape;2542;p63"/>
          <p:cNvSpPr txBox="1">
            <a:spLocks noGrp="1"/>
          </p:cNvSpPr>
          <p:nvPr>
            <p:ph type="subTitle" idx="1"/>
          </p:nvPr>
        </p:nvSpPr>
        <p:spPr>
          <a:xfrm>
            <a:off x="624840" y="1852185"/>
            <a:ext cx="3406851" cy="160929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This is a graph which shows the network on the basis of degree centrality. Its vertices depict the betweenness. I.e.: Bigger the vertex, higher the betweenness.</a:t>
            </a:r>
          </a:p>
          <a:p>
            <a:pPr marL="0" lvl="0" indent="0" algn="l" rtl="0">
              <a:spcBef>
                <a:spcPts val="0"/>
              </a:spcBef>
              <a:spcAft>
                <a:spcPts val="0"/>
              </a:spcAft>
              <a:buNone/>
            </a:pPr>
            <a:endParaRPr lang="en-US" dirty="0"/>
          </a:p>
          <a:p>
            <a:pPr marL="285750" lvl="0" indent="-285750" algn="l" rtl="0">
              <a:spcBef>
                <a:spcPts val="0"/>
              </a:spcBef>
              <a:spcAft>
                <a:spcPts val="0"/>
              </a:spcAft>
              <a:buFont typeface="Arial" panose="020B0604020202020204" pitchFamily="34" charset="0"/>
              <a:buChar char="•"/>
            </a:pPr>
            <a:r>
              <a:rPr lang="en-US" dirty="0"/>
              <a:t> The layout used here is the </a:t>
            </a:r>
            <a:r>
              <a:rPr lang="en-US" dirty="0" err="1"/>
              <a:t>Fruchterman</a:t>
            </a:r>
            <a:r>
              <a:rPr lang="en-US" dirty="0"/>
              <a:t> </a:t>
            </a:r>
            <a:r>
              <a:rPr lang="en-US" dirty="0" err="1"/>
              <a:t>Reingold</a:t>
            </a:r>
            <a:r>
              <a:rPr lang="en-US" dirty="0"/>
              <a:t> layout.</a:t>
            </a:r>
            <a:endParaRPr dirty="0"/>
          </a:p>
        </p:txBody>
      </p:sp>
      <p:pic>
        <p:nvPicPr>
          <p:cNvPr id="2547" name="Google Shape;2547;p63"/>
          <p:cNvPicPr preferRelativeResize="0"/>
          <p:nvPr/>
        </p:nvPicPr>
        <p:blipFill rotWithShape="1">
          <a:blip r:embed="rId3">
            <a:alphaModFix/>
          </a:blip>
          <a:srcRect r="62628"/>
          <a:stretch/>
        </p:blipFill>
        <p:spPr>
          <a:xfrm rot="-5400000" flipH="1">
            <a:off x="3461916" y="173410"/>
            <a:ext cx="283950" cy="1671575"/>
          </a:xfrm>
          <a:prstGeom prst="rect">
            <a:avLst/>
          </a:prstGeom>
          <a:noFill/>
          <a:ln>
            <a:noFill/>
          </a:ln>
        </p:spPr>
      </p:pic>
      <p:pic>
        <p:nvPicPr>
          <p:cNvPr id="5" name="Picture 4">
            <a:extLst>
              <a:ext uri="{FF2B5EF4-FFF2-40B4-BE49-F238E27FC236}">
                <a16:creationId xmlns:a16="http://schemas.microsoft.com/office/drawing/2014/main" id="{10143731-8D1E-4FFF-8344-FDB357D22FCA}"/>
              </a:ext>
            </a:extLst>
          </p:cNvPr>
          <p:cNvPicPr>
            <a:picLocks noChangeAspect="1"/>
          </p:cNvPicPr>
          <p:nvPr/>
        </p:nvPicPr>
        <p:blipFill>
          <a:blip r:embed="rId4"/>
          <a:stretch>
            <a:fillRect/>
          </a:stretch>
        </p:blipFill>
        <p:spPr>
          <a:xfrm>
            <a:off x="4572000" y="1305162"/>
            <a:ext cx="3947160" cy="34747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0"/>
        <p:cNvGrpSpPr/>
        <p:nvPr/>
      </p:nvGrpSpPr>
      <p:grpSpPr>
        <a:xfrm>
          <a:off x="0" y="0"/>
          <a:ext cx="0" cy="0"/>
          <a:chOff x="0" y="0"/>
          <a:chExt cx="0" cy="0"/>
        </a:xfrm>
      </p:grpSpPr>
      <p:sp>
        <p:nvSpPr>
          <p:cNvPr id="2541" name="Google Shape;2541;p63"/>
          <p:cNvSpPr txBox="1">
            <a:spLocks noGrp="1"/>
          </p:cNvSpPr>
          <p:nvPr>
            <p:ph type="title"/>
          </p:nvPr>
        </p:nvSpPr>
        <p:spPr>
          <a:xfrm>
            <a:off x="293280" y="182908"/>
            <a:ext cx="6389460" cy="6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Network graph with eigen vector centrality:</a:t>
            </a:r>
            <a:endParaRPr dirty="0"/>
          </a:p>
        </p:txBody>
      </p:sp>
      <p:sp>
        <p:nvSpPr>
          <p:cNvPr id="2542" name="Google Shape;2542;p63"/>
          <p:cNvSpPr txBox="1">
            <a:spLocks noGrp="1"/>
          </p:cNvSpPr>
          <p:nvPr>
            <p:ph type="subTitle" idx="1"/>
          </p:nvPr>
        </p:nvSpPr>
        <p:spPr>
          <a:xfrm>
            <a:off x="624840" y="1852185"/>
            <a:ext cx="3406851" cy="160929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Eigenvector centrality is a measure of the influence a node has on a network. </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dirty="0"/>
              <a:t>If a node is pointed to by many nodes (which also have high eigenvector centrality) then that node will have high eigenvector centrality. 	 	</a:t>
            </a:r>
            <a:endParaRPr dirty="0"/>
          </a:p>
        </p:txBody>
      </p:sp>
      <p:pic>
        <p:nvPicPr>
          <p:cNvPr id="2547" name="Google Shape;2547;p63"/>
          <p:cNvPicPr preferRelativeResize="0"/>
          <p:nvPr/>
        </p:nvPicPr>
        <p:blipFill rotWithShape="1">
          <a:blip r:embed="rId3">
            <a:alphaModFix/>
          </a:blip>
          <a:srcRect r="62628"/>
          <a:stretch/>
        </p:blipFill>
        <p:spPr>
          <a:xfrm rot="-5400000" flipH="1">
            <a:off x="5265813" y="198258"/>
            <a:ext cx="283950" cy="1671575"/>
          </a:xfrm>
          <a:prstGeom prst="rect">
            <a:avLst/>
          </a:prstGeom>
          <a:noFill/>
          <a:ln>
            <a:noFill/>
          </a:ln>
        </p:spPr>
      </p:pic>
      <p:pic>
        <p:nvPicPr>
          <p:cNvPr id="3" name="Picture 2">
            <a:extLst>
              <a:ext uri="{FF2B5EF4-FFF2-40B4-BE49-F238E27FC236}">
                <a16:creationId xmlns:a16="http://schemas.microsoft.com/office/drawing/2014/main" id="{947C529A-98FC-4F60-8892-4AB86AC1040D}"/>
              </a:ext>
            </a:extLst>
          </p:cNvPr>
          <p:cNvPicPr>
            <a:picLocks noChangeAspect="1"/>
          </p:cNvPicPr>
          <p:nvPr/>
        </p:nvPicPr>
        <p:blipFill>
          <a:blip r:embed="rId4"/>
          <a:stretch>
            <a:fillRect/>
          </a:stretch>
        </p:blipFill>
        <p:spPr>
          <a:xfrm>
            <a:off x="4210714" y="1284283"/>
            <a:ext cx="4065724" cy="3395775"/>
          </a:xfrm>
          <a:prstGeom prst="rect">
            <a:avLst/>
          </a:prstGeom>
        </p:spPr>
      </p:pic>
    </p:spTree>
    <p:extLst>
      <p:ext uri="{BB962C8B-B14F-4D97-AF65-F5344CB8AC3E}">
        <p14:creationId xmlns:p14="http://schemas.microsoft.com/office/powerpoint/2010/main" val="766904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0"/>
        <p:cNvGrpSpPr/>
        <p:nvPr/>
      </p:nvGrpSpPr>
      <p:grpSpPr>
        <a:xfrm>
          <a:off x="0" y="0"/>
          <a:ext cx="0" cy="0"/>
          <a:chOff x="0" y="0"/>
          <a:chExt cx="0" cy="0"/>
        </a:xfrm>
      </p:grpSpPr>
      <p:sp>
        <p:nvSpPr>
          <p:cNvPr id="2541" name="Google Shape;2541;p63"/>
          <p:cNvSpPr txBox="1">
            <a:spLocks noGrp="1"/>
          </p:cNvSpPr>
          <p:nvPr>
            <p:ph type="title"/>
          </p:nvPr>
        </p:nvSpPr>
        <p:spPr>
          <a:xfrm>
            <a:off x="293280" y="182908"/>
            <a:ext cx="6389460" cy="6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network with betweenness centrality:</a:t>
            </a:r>
            <a:endParaRPr dirty="0"/>
          </a:p>
        </p:txBody>
      </p:sp>
      <p:sp>
        <p:nvSpPr>
          <p:cNvPr id="2542" name="Google Shape;2542;p63"/>
          <p:cNvSpPr txBox="1">
            <a:spLocks noGrp="1"/>
          </p:cNvSpPr>
          <p:nvPr>
            <p:ph type="subTitle" idx="1"/>
          </p:nvPr>
        </p:nvSpPr>
        <p:spPr>
          <a:xfrm>
            <a:off x="409798" y="1852185"/>
            <a:ext cx="3406851" cy="160929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Betweenness centrality finds wide application in network theory; it represents the degree to which nodes stand between each other. </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dirty="0"/>
              <a:t>A node with higher betweenness centrality would have more control over the network, because more information will pass through that node. 	</a:t>
            </a:r>
            <a:endParaRPr dirty="0"/>
          </a:p>
        </p:txBody>
      </p:sp>
      <p:pic>
        <p:nvPicPr>
          <p:cNvPr id="2547" name="Google Shape;2547;p63"/>
          <p:cNvPicPr preferRelativeResize="0"/>
          <p:nvPr/>
        </p:nvPicPr>
        <p:blipFill rotWithShape="1">
          <a:blip r:embed="rId3">
            <a:alphaModFix/>
          </a:blip>
          <a:srcRect r="62628"/>
          <a:stretch/>
        </p:blipFill>
        <p:spPr>
          <a:xfrm rot="-5400000" flipH="1">
            <a:off x="5265813" y="198258"/>
            <a:ext cx="283950" cy="1671575"/>
          </a:xfrm>
          <a:prstGeom prst="rect">
            <a:avLst/>
          </a:prstGeom>
          <a:noFill/>
          <a:ln>
            <a:noFill/>
          </a:ln>
        </p:spPr>
      </p:pic>
      <p:pic>
        <p:nvPicPr>
          <p:cNvPr id="4" name="Picture 3">
            <a:extLst>
              <a:ext uri="{FF2B5EF4-FFF2-40B4-BE49-F238E27FC236}">
                <a16:creationId xmlns:a16="http://schemas.microsoft.com/office/drawing/2014/main" id="{0CB049C9-C61D-461D-AE60-4BE4B6CD29A1}"/>
              </a:ext>
            </a:extLst>
          </p:cNvPr>
          <p:cNvPicPr>
            <a:picLocks noChangeAspect="1"/>
          </p:cNvPicPr>
          <p:nvPr/>
        </p:nvPicPr>
        <p:blipFill>
          <a:blip r:embed="rId4"/>
          <a:stretch>
            <a:fillRect/>
          </a:stretch>
        </p:blipFill>
        <p:spPr>
          <a:xfrm>
            <a:off x="4135267" y="1331997"/>
            <a:ext cx="3621893" cy="3589165"/>
          </a:xfrm>
          <a:prstGeom prst="rect">
            <a:avLst/>
          </a:prstGeom>
        </p:spPr>
      </p:pic>
    </p:spTree>
    <p:extLst>
      <p:ext uri="{BB962C8B-B14F-4D97-AF65-F5344CB8AC3E}">
        <p14:creationId xmlns:p14="http://schemas.microsoft.com/office/powerpoint/2010/main" val="1104379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0"/>
        <p:cNvGrpSpPr/>
        <p:nvPr/>
      </p:nvGrpSpPr>
      <p:grpSpPr>
        <a:xfrm>
          <a:off x="0" y="0"/>
          <a:ext cx="0" cy="0"/>
          <a:chOff x="0" y="0"/>
          <a:chExt cx="0" cy="0"/>
        </a:xfrm>
      </p:grpSpPr>
      <p:sp>
        <p:nvSpPr>
          <p:cNvPr id="2541" name="Google Shape;2541;p63"/>
          <p:cNvSpPr txBox="1">
            <a:spLocks noGrp="1"/>
          </p:cNvSpPr>
          <p:nvPr>
            <p:ph type="title"/>
          </p:nvPr>
        </p:nvSpPr>
        <p:spPr>
          <a:xfrm>
            <a:off x="293280" y="182908"/>
            <a:ext cx="6389460" cy="6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Betweenness clarity network with community detection:</a:t>
            </a:r>
            <a:endParaRPr dirty="0"/>
          </a:p>
        </p:txBody>
      </p:sp>
      <p:sp>
        <p:nvSpPr>
          <p:cNvPr id="2542" name="Google Shape;2542;p63"/>
          <p:cNvSpPr txBox="1">
            <a:spLocks noGrp="1"/>
          </p:cNvSpPr>
          <p:nvPr>
            <p:ph type="subTitle" idx="1"/>
          </p:nvPr>
        </p:nvSpPr>
        <p:spPr>
          <a:xfrm>
            <a:off x="0" y="2075394"/>
            <a:ext cx="3132256" cy="160929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Detecting communities in a network is one of the most important tasks in network analysis. </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dirty="0"/>
              <a:t>In a large-scale network, such as an online social network, we could have millions of nodes and edges. </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dirty="0"/>
              <a:t>Detecting communities in such networks becomes a herculean task. </a:t>
            </a:r>
            <a:endParaRPr dirty="0"/>
          </a:p>
        </p:txBody>
      </p:sp>
      <p:pic>
        <p:nvPicPr>
          <p:cNvPr id="3" name="Picture 2">
            <a:extLst>
              <a:ext uri="{FF2B5EF4-FFF2-40B4-BE49-F238E27FC236}">
                <a16:creationId xmlns:a16="http://schemas.microsoft.com/office/drawing/2014/main" id="{C300D178-8A65-46B8-9335-0F9B460097C1}"/>
              </a:ext>
            </a:extLst>
          </p:cNvPr>
          <p:cNvPicPr>
            <a:picLocks noChangeAspect="1"/>
          </p:cNvPicPr>
          <p:nvPr/>
        </p:nvPicPr>
        <p:blipFill>
          <a:blip r:embed="rId3"/>
          <a:stretch>
            <a:fillRect/>
          </a:stretch>
        </p:blipFill>
        <p:spPr>
          <a:xfrm>
            <a:off x="6161379" y="1473971"/>
            <a:ext cx="2868757" cy="2812137"/>
          </a:xfrm>
          <a:prstGeom prst="rect">
            <a:avLst/>
          </a:prstGeom>
        </p:spPr>
      </p:pic>
      <p:pic>
        <p:nvPicPr>
          <p:cNvPr id="6" name="Picture 5">
            <a:extLst>
              <a:ext uri="{FF2B5EF4-FFF2-40B4-BE49-F238E27FC236}">
                <a16:creationId xmlns:a16="http://schemas.microsoft.com/office/drawing/2014/main" id="{87BE10E7-F84B-4869-802F-6093DBE95435}"/>
              </a:ext>
            </a:extLst>
          </p:cNvPr>
          <p:cNvPicPr>
            <a:picLocks noChangeAspect="1"/>
          </p:cNvPicPr>
          <p:nvPr/>
        </p:nvPicPr>
        <p:blipFill>
          <a:blip r:embed="rId4"/>
          <a:stretch>
            <a:fillRect/>
          </a:stretch>
        </p:blipFill>
        <p:spPr>
          <a:xfrm>
            <a:off x="3088948" y="1473971"/>
            <a:ext cx="2966103" cy="2812137"/>
          </a:xfrm>
          <a:prstGeom prst="rect">
            <a:avLst/>
          </a:prstGeom>
        </p:spPr>
      </p:pic>
    </p:spTree>
    <p:extLst>
      <p:ext uri="{BB962C8B-B14F-4D97-AF65-F5344CB8AC3E}">
        <p14:creationId xmlns:p14="http://schemas.microsoft.com/office/powerpoint/2010/main" val="182301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0"/>
        <p:cNvGrpSpPr/>
        <p:nvPr/>
      </p:nvGrpSpPr>
      <p:grpSpPr>
        <a:xfrm>
          <a:off x="0" y="0"/>
          <a:ext cx="0" cy="0"/>
          <a:chOff x="0" y="0"/>
          <a:chExt cx="0" cy="0"/>
        </a:xfrm>
      </p:grpSpPr>
      <p:sp>
        <p:nvSpPr>
          <p:cNvPr id="2541" name="Google Shape;2541;p63"/>
          <p:cNvSpPr txBox="1">
            <a:spLocks noGrp="1"/>
          </p:cNvSpPr>
          <p:nvPr>
            <p:ph type="title"/>
          </p:nvPr>
        </p:nvSpPr>
        <p:spPr>
          <a:xfrm>
            <a:off x="293280" y="182908"/>
            <a:ext cx="6389460" cy="6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Histogram</a:t>
            </a:r>
            <a:r>
              <a:rPr lang="en-US" dirty="0"/>
              <a:t>:</a:t>
            </a:r>
            <a:endParaRPr dirty="0"/>
          </a:p>
        </p:txBody>
      </p:sp>
      <p:sp>
        <p:nvSpPr>
          <p:cNvPr id="2542" name="Google Shape;2542;p63"/>
          <p:cNvSpPr txBox="1">
            <a:spLocks noGrp="1"/>
          </p:cNvSpPr>
          <p:nvPr>
            <p:ph type="subTitle" idx="1"/>
          </p:nvPr>
        </p:nvSpPr>
        <p:spPr>
          <a:xfrm>
            <a:off x="144344" y="1767104"/>
            <a:ext cx="3589456" cy="160929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A Histogram is a chart plotting a variable, against the number of occurrences in the variable category. </a:t>
            </a:r>
          </a:p>
          <a:p>
            <a:pPr marL="0" lvl="0" indent="0" algn="l" rtl="0">
              <a:spcBef>
                <a:spcPts val="0"/>
              </a:spcBef>
              <a:spcAft>
                <a:spcPts val="0"/>
              </a:spcAft>
              <a:buNone/>
            </a:pPr>
            <a:endParaRPr lang="en-US" dirty="0"/>
          </a:p>
          <a:p>
            <a:pPr marL="285750" lvl="0" indent="-285750" algn="l" rtl="0">
              <a:spcBef>
                <a:spcPts val="0"/>
              </a:spcBef>
              <a:spcAft>
                <a:spcPts val="0"/>
              </a:spcAft>
              <a:buFont typeface="Arial" panose="020B0604020202020204" pitchFamily="34" charset="0"/>
              <a:buChar char="•"/>
            </a:pPr>
            <a:r>
              <a:rPr lang="en-US" dirty="0"/>
              <a:t>It is a quick way to get information about a sample distribution without detailed statistical graphing or analysis. </a:t>
            </a:r>
          </a:p>
          <a:p>
            <a:pPr marL="0" lvl="0" indent="0" algn="l" rtl="0">
              <a:spcBef>
                <a:spcPts val="0"/>
              </a:spcBef>
              <a:spcAft>
                <a:spcPts val="0"/>
              </a:spcAft>
              <a:buNone/>
            </a:pPr>
            <a:endParaRPr lang="en-US" dirty="0"/>
          </a:p>
          <a:p>
            <a:pPr marL="285750" lvl="0" indent="-285750" algn="l" rtl="0">
              <a:spcBef>
                <a:spcPts val="0"/>
              </a:spcBef>
              <a:spcAft>
                <a:spcPts val="0"/>
              </a:spcAft>
              <a:buFont typeface="Arial" panose="020B0604020202020204" pitchFamily="34" charset="0"/>
              <a:buChar char="•"/>
            </a:pPr>
            <a:r>
              <a:rPr lang="en-US" dirty="0"/>
              <a:t>This plot will show you if your data values are centered (normally distributed), skewed to one side or the other, or have more than one 'mode' - localized distribution concentrations.</a:t>
            </a:r>
            <a:endParaRPr dirty="0"/>
          </a:p>
        </p:txBody>
      </p:sp>
      <p:pic>
        <p:nvPicPr>
          <p:cNvPr id="2547" name="Google Shape;2547;p63"/>
          <p:cNvPicPr preferRelativeResize="0"/>
          <p:nvPr/>
        </p:nvPicPr>
        <p:blipFill rotWithShape="1">
          <a:blip r:embed="rId3">
            <a:alphaModFix/>
          </a:blip>
          <a:srcRect r="62628"/>
          <a:stretch/>
        </p:blipFill>
        <p:spPr>
          <a:xfrm rot="-5400000" flipH="1">
            <a:off x="3962793" y="-420996"/>
            <a:ext cx="283950" cy="1671575"/>
          </a:xfrm>
          <a:prstGeom prst="rect">
            <a:avLst/>
          </a:prstGeom>
          <a:noFill/>
          <a:ln>
            <a:noFill/>
          </a:ln>
        </p:spPr>
      </p:pic>
      <p:pic>
        <p:nvPicPr>
          <p:cNvPr id="4" name="Picture 3">
            <a:extLst>
              <a:ext uri="{FF2B5EF4-FFF2-40B4-BE49-F238E27FC236}">
                <a16:creationId xmlns:a16="http://schemas.microsoft.com/office/drawing/2014/main" id="{77F1710A-DC15-4578-A51B-6CB2D92040B7}"/>
              </a:ext>
            </a:extLst>
          </p:cNvPr>
          <p:cNvPicPr>
            <a:picLocks noChangeAspect="1"/>
          </p:cNvPicPr>
          <p:nvPr/>
        </p:nvPicPr>
        <p:blipFill>
          <a:blip r:embed="rId4"/>
          <a:stretch>
            <a:fillRect/>
          </a:stretch>
        </p:blipFill>
        <p:spPr>
          <a:xfrm>
            <a:off x="3922269" y="1196904"/>
            <a:ext cx="4896102" cy="2749691"/>
          </a:xfrm>
          <a:prstGeom prst="rect">
            <a:avLst/>
          </a:prstGeom>
        </p:spPr>
      </p:pic>
    </p:spTree>
    <p:extLst>
      <p:ext uri="{BB962C8B-B14F-4D97-AF65-F5344CB8AC3E}">
        <p14:creationId xmlns:p14="http://schemas.microsoft.com/office/powerpoint/2010/main" val="3056330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 to SNA</a:t>
            </a:r>
            <a:endParaRPr dirty="0"/>
          </a:p>
        </p:txBody>
      </p:sp>
      <p:pic>
        <p:nvPicPr>
          <p:cNvPr id="208" name="Google Shape;208;p33"/>
          <p:cNvPicPr preferRelativeResize="0"/>
          <p:nvPr/>
        </p:nvPicPr>
        <p:blipFill>
          <a:blip r:embed="rId3">
            <a:alphaModFix/>
          </a:blip>
          <a:stretch>
            <a:fillRect/>
          </a:stretch>
        </p:blipFill>
        <p:spPr>
          <a:xfrm>
            <a:off x="8293650" y="4000400"/>
            <a:ext cx="599200" cy="513100"/>
          </a:xfrm>
          <a:prstGeom prst="rect">
            <a:avLst/>
          </a:prstGeom>
          <a:noFill/>
          <a:ln>
            <a:noFill/>
          </a:ln>
        </p:spPr>
      </p:pic>
      <p:sp>
        <p:nvSpPr>
          <p:cNvPr id="12" name="TextBox 11">
            <a:extLst>
              <a:ext uri="{FF2B5EF4-FFF2-40B4-BE49-F238E27FC236}">
                <a16:creationId xmlns:a16="http://schemas.microsoft.com/office/drawing/2014/main" id="{96800637-E886-472F-BA51-FBB9345E112D}"/>
              </a:ext>
            </a:extLst>
          </p:cNvPr>
          <p:cNvSpPr txBox="1"/>
          <p:nvPr/>
        </p:nvSpPr>
        <p:spPr>
          <a:xfrm>
            <a:off x="594360" y="1165860"/>
            <a:ext cx="7829640" cy="4524315"/>
          </a:xfrm>
          <a:prstGeom prst="rect">
            <a:avLst/>
          </a:prstGeom>
          <a:noFill/>
        </p:spPr>
        <p:txBody>
          <a:bodyPr wrap="square">
            <a:spAutoFit/>
          </a:bodyPr>
          <a:lstStyle/>
          <a:p>
            <a:pPr marL="285750" indent="-285750">
              <a:buClrTx/>
              <a:buSzPct val="100000"/>
              <a:buFont typeface="Arial" panose="020B0604020202020204" pitchFamily="34" charset="0"/>
              <a:buChar char="•"/>
            </a:pPr>
            <a:r>
              <a:rPr lang="en-US" sz="1800" dirty="0">
                <a:solidFill>
                  <a:schemeClr val="tx1"/>
                </a:solidFill>
                <a:latin typeface="Source Sans Pro" panose="020B0503030403020204" pitchFamily="34" charset="0"/>
                <a:ea typeface="Source Sans Pro" panose="020B0503030403020204" pitchFamily="34" charset="0"/>
              </a:rPr>
              <a:t>Social Network Analysis (SNA) is the process of exploring or examining the social structure by using graph theory.</a:t>
            </a:r>
          </a:p>
          <a:p>
            <a:pPr marL="285750" lvl="0" indent="-285750" algn="l" rtl="0">
              <a:spcBef>
                <a:spcPts val="0"/>
              </a:spcBef>
              <a:spcAft>
                <a:spcPts val="0"/>
              </a:spcAft>
              <a:buClrTx/>
              <a:buSzPct val="100000"/>
              <a:buFont typeface="Arial" panose="020B0604020202020204" pitchFamily="34" charset="0"/>
              <a:buChar char="•"/>
            </a:pPr>
            <a:endParaRPr lang="en-US" sz="1800" dirty="0">
              <a:solidFill>
                <a:schemeClr val="tx1"/>
              </a:solidFill>
              <a:latin typeface="Source Sans Pro" panose="020B0503030403020204" pitchFamily="34" charset="0"/>
              <a:ea typeface="Source Sans Pro" panose="020B0503030403020204" pitchFamily="34" charset="0"/>
            </a:endParaRPr>
          </a:p>
          <a:p>
            <a:pPr marL="285750" indent="-285750">
              <a:buClrTx/>
              <a:buSzPct val="100000"/>
              <a:buFont typeface="Arial" panose="020B0604020202020204" pitchFamily="34" charset="0"/>
              <a:buChar char="•"/>
            </a:pPr>
            <a:r>
              <a:rPr lang="en-US" sz="1800" dirty="0">
                <a:solidFill>
                  <a:schemeClr val="tx1"/>
                </a:solidFill>
                <a:latin typeface="Source Sans Pro" panose="020B0503030403020204" pitchFamily="34" charset="0"/>
                <a:ea typeface="Source Sans Pro" panose="020B0503030403020204" pitchFamily="34" charset="0"/>
              </a:rPr>
              <a:t>SNA is It is used for measuring and analyzing the structural properties of the network</a:t>
            </a:r>
          </a:p>
          <a:p>
            <a:pPr lvl="0" algn="l" rtl="0">
              <a:spcBef>
                <a:spcPts val="0"/>
              </a:spcBef>
              <a:spcAft>
                <a:spcPts val="0"/>
              </a:spcAft>
              <a:buClrTx/>
              <a:buSzPct val="100000"/>
            </a:pPr>
            <a:endParaRPr lang="en-US" sz="1800" dirty="0">
              <a:solidFill>
                <a:schemeClr val="tx1"/>
              </a:solidFill>
              <a:latin typeface="Source Sans Pro" panose="020B0503030403020204" pitchFamily="34" charset="0"/>
              <a:ea typeface="Source Sans Pro" panose="020B0503030403020204" pitchFamily="34" charset="0"/>
            </a:endParaRPr>
          </a:p>
          <a:p>
            <a:pPr marL="285750" indent="-285750">
              <a:buClrTx/>
              <a:buSzPct val="100000"/>
              <a:buFont typeface="Arial" panose="020B0604020202020204" pitchFamily="34" charset="0"/>
              <a:buChar char="•"/>
            </a:pPr>
            <a:r>
              <a:rPr lang="en-US" sz="1800" dirty="0">
                <a:solidFill>
                  <a:schemeClr val="tx1"/>
                </a:solidFill>
                <a:latin typeface="Source Sans Pro" panose="020B0503030403020204" pitchFamily="34" charset="0"/>
                <a:ea typeface="Source Sans Pro" panose="020B0503030403020204" pitchFamily="34" charset="0"/>
              </a:rPr>
              <a:t>It helps to measure relationships and flows between groups, organizations, and other connected entities.</a:t>
            </a:r>
          </a:p>
          <a:p>
            <a:pPr marL="285750" indent="-285750">
              <a:buClrTx/>
              <a:buSzPct val="100000"/>
              <a:buFont typeface="Arial" panose="020B0604020202020204" pitchFamily="34" charset="0"/>
              <a:buChar char="•"/>
            </a:pPr>
            <a:endParaRPr lang="en-US" sz="1800" dirty="0">
              <a:solidFill>
                <a:schemeClr val="tx1"/>
              </a:solidFill>
              <a:latin typeface="Source Sans Pro" panose="020B0503030403020204" pitchFamily="34" charset="0"/>
              <a:ea typeface="Source Sans Pro" panose="020B0503030403020204" pitchFamily="34" charset="0"/>
            </a:endParaRPr>
          </a:p>
          <a:p>
            <a:pPr marL="285750" indent="-285750">
              <a:buClrTx/>
              <a:buSzPct val="100000"/>
              <a:buFont typeface="Arial" panose="020B0604020202020204" pitchFamily="34" charset="0"/>
              <a:buChar char="•"/>
            </a:pPr>
            <a:r>
              <a:rPr lang="en-US" sz="1800" dirty="0">
                <a:solidFill>
                  <a:schemeClr val="tx1"/>
                </a:solidFill>
                <a:latin typeface="Source Sans Pro" panose="020B0503030403020204" pitchFamily="34" charset="0"/>
                <a:ea typeface="Source Sans Pro" panose="020B0503030403020204" pitchFamily="34" charset="0"/>
              </a:rPr>
              <a:t>It characterizes networked structures in terms of nodes (individual actors, people, or things within the network) and the ties, edges, or links (relationships or interactions) that connect them.</a:t>
            </a:r>
          </a:p>
          <a:p>
            <a:pPr marL="285750" indent="-285750">
              <a:buClrTx/>
              <a:buSzPct val="100000"/>
              <a:buFont typeface="Arial" panose="020B0604020202020204" pitchFamily="34" charset="0"/>
              <a:buChar char="•"/>
            </a:pPr>
            <a:endParaRPr lang="en-US" sz="1800" dirty="0">
              <a:solidFill>
                <a:schemeClr val="tx1"/>
              </a:solidFill>
              <a:latin typeface="Source Sans Pro" panose="020B0503030403020204" pitchFamily="34" charset="0"/>
              <a:ea typeface="Source Sans Pro" panose="020B0503030403020204" pitchFamily="34" charset="0"/>
            </a:endParaRPr>
          </a:p>
          <a:p>
            <a:pPr marL="285750" indent="-285750">
              <a:buClrTx/>
              <a:buSzPct val="100000"/>
              <a:buFont typeface="Arial" panose="020B0604020202020204" pitchFamily="34" charset="0"/>
              <a:buChar char="•"/>
            </a:pPr>
            <a:endParaRPr lang="en-US" sz="1800" dirty="0">
              <a:solidFill>
                <a:schemeClr val="tx1"/>
              </a:solidFill>
              <a:latin typeface="Source Sans Pro" panose="020B0503030403020204" pitchFamily="34" charset="0"/>
              <a:ea typeface="Source Sans Pro" panose="020B0503030403020204" pitchFamily="34" charset="0"/>
            </a:endParaRPr>
          </a:p>
          <a:p>
            <a:pPr marL="285750" indent="-285750">
              <a:buClrTx/>
              <a:buSzPct val="100000"/>
              <a:buFont typeface="Arial" panose="020B0604020202020204" pitchFamily="34" charset="0"/>
              <a:buChar char="•"/>
            </a:pPr>
            <a:endParaRPr lang="en-US" sz="1800" dirty="0">
              <a:solidFill>
                <a:schemeClr val="tx1"/>
              </a:solidFill>
              <a:latin typeface="Source Sans Pro" panose="020B0503030403020204" pitchFamily="34" charset="0"/>
              <a:ea typeface="Source Sans Pro" panose="020B0503030403020204" pitchFamily="34" charset="0"/>
            </a:endParaRPr>
          </a:p>
          <a:p>
            <a:pPr marL="285750" lvl="0" indent="-285750" algn="l" rtl="0">
              <a:spcBef>
                <a:spcPts val="0"/>
              </a:spcBef>
              <a:spcAft>
                <a:spcPts val="0"/>
              </a:spcAft>
              <a:buClrTx/>
              <a:buSzPct val="100000"/>
              <a:buFont typeface="Arial" panose="020B0604020202020204" pitchFamily="34" charset="0"/>
              <a:buChar char="•"/>
            </a:pPr>
            <a:endParaRPr lang="en-US" sz="1800" dirty="0">
              <a:solidFill>
                <a:schemeClr val="tx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329753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0"/>
        <p:cNvGrpSpPr/>
        <p:nvPr/>
      </p:nvGrpSpPr>
      <p:grpSpPr>
        <a:xfrm>
          <a:off x="0" y="0"/>
          <a:ext cx="0" cy="0"/>
          <a:chOff x="0" y="0"/>
          <a:chExt cx="0" cy="0"/>
        </a:xfrm>
      </p:grpSpPr>
      <p:sp>
        <p:nvSpPr>
          <p:cNvPr id="2541" name="Google Shape;2541;p63"/>
          <p:cNvSpPr txBox="1">
            <a:spLocks noGrp="1"/>
          </p:cNvSpPr>
          <p:nvPr>
            <p:ph type="title"/>
          </p:nvPr>
        </p:nvSpPr>
        <p:spPr>
          <a:xfrm>
            <a:off x="293280" y="182908"/>
            <a:ext cx="6389460" cy="6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INTERACTIVE PLOTTING</a:t>
            </a:r>
            <a:r>
              <a:rPr lang="en-US" dirty="0"/>
              <a:t>:</a:t>
            </a:r>
            <a:endParaRPr dirty="0"/>
          </a:p>
        </p:txBody>
      </p:sp>
      <p:sp>
        <p:nvSpPr>
          <p:cNvPr id="2542" name="Google Shape;2542;p63"/>
          <p:cNvSpPr txBox="1">
            <a:spLocks noGrp="1"/>
          </p:cNvSpPr>
          <p:nvPr>
            <p:ph type="subTitle" idx="1"/>
          </p:nvPr>
        </p:nvSpPr>
        <p:spPr>
          <a:xfrm>
            <a:off x="3646170" y="3391634"/>
            <a:ext cx="5600700" cy="160929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IN" dirty="0" err="1"/>
              <a:t>TkPlot</a:t>
            </a:r>
            <a:r>
              <a:rPr lang="en-IN" dirty="0"/>
              <a:t>: </a:t>
            </a:r>
            <a:r>
              <a:rPr lang="en-US" dirty="0"/>
              <a:t>The </a:t>
            </a:r>
            <a:r>
              <a:rPr lang="en-US" dirty="0" err="1"/>
              <a:t>tkplot</a:t>
            </a:r>
            <a:r>
              <a:rPr lang="en-US" dirty="0"/>
              <a:t> command creates a new Tk window with the graphical representation of graph. </a:t>
            </a:r>
            <a:r>
              <a:rPr lang="en-US" dirty="0" err="1"/>
              <a:t>Ttkplot</a:t>
            </a:r>
            <a:r>
              <a:rPr lang="en-US" dirty="0"/>
              <a:t> and its companion functions serve as an interactive graph drawing facility.  Not all parameters of the plot can be changed interactively right now though, </a:t>
            </a:r>
            <a:r>
              <a:rPr lang="en-US" dirty="0" err="1"/>
              <a:t>eg.</a:t>
            </a:r>
            <a:r>
              <a:rPr lang="en-US" dirty="0"/>
              <a:t> the </a:t>
            </a:r>
            <a:r>
              <a:rPr lang="en-US" dirty="0" err="1"/>
              <a:t>colours</a:t>
            </a:r>
            <a:r>
              <a:rPr lang="en-US" dirty="0"/>
              <a:t> of vertices, edges, and also others have to be pre-defined. </a:t>
            </a:r>
            <a:r>
              <a:rPr lang="en-US" dirty="0" err="1"/>
              <a:t>tkplot</a:t>
            </a:r>
            <a:r>
              <a:rPr lang="en-US" dirty="0"/>
              <a:t> is an interactive graph drawing facility. It is not very well developed at this stage, but it should be still useful</a:t>
            </a:r>
            <a:endParaRPr dirty="0"/>
          </a:p>
        </p:txBody>
      </p:sp>
      <p:pic>
        <p:nvPicPr>
          <p:cNvPr id="2547" name="Google Shape;2547;p63"/>
          <p:cNvPicPr preferRelativeResize="0"/>
          <p:nvPr/>
        </p:nvPicPr>
        <p:blipFill rotWithShape="1">
          <a:blip r:embed="rId3">
            <a:alphaModFix/>
          </a:blip>
          <a:srcRect r="62628"/>
          <a:stretch/>
        </p:blipFill>
        <p:spPr>
          <a:xfrm rot="-5400000" flipH="1">
            <a:off x="5959234" y="-352429"/>
            <a:ext cx="283950" cy="1671575"/>
          </a:xfrm>
          <a:prstGeom prst="rect">
            <a:avLst/>
          </a:prstGeom>
          <a:noFill/>
          <a:ln>
            <a:noFill/>
          </a:ln>
        </p:spPr>
      </p:pic>
      <p:pic>
        <p:nvPicPr>
          <p:cNvPr id="8" name="Picture 7">
            <a:extLst>
              <a:ext uri="{FF2B5EF4-FFF2-40B4-BE49-F238E27FC236}">
                <a16:creationId xmlns:a16="http://schemas.microsoft.com/office/drawing/2014/main" id="{DB318EB6-03E9-4AAE-9CA5-0CA16860034B}"/>
              </a:ext>
            </a:extLst>
          </p:cNvPr>
          <p:cNvPicPr/>
          <p:nvPr/>
        </p:nvPicPr>
        <p:blipFill>
          <a:blip r:embed="rId4"/>
          <a:stretch>
            <a:fillRect/>
          </a:stretch>
        </p:blipFill>
        <p:spPr>
          <a:xfrm>
            <a:off x="4053840" y="858202"/>
            <a:ext cx="4983480" cy="2533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30253B24-81A3-414B-B62D-5F51404C01A0}"/>
              </a:ext>
            </a:extLst>
          </p:cNvPr>
          <p:cNvPicPr/>
          <p:nvPr/>
        </p:nvPicPr>
        <p:blipFill>
          <a:blip r:embed="rId5"/>
          <a:stretch>
            <a:fillRect/>
          </a:stretch>
        </p:blipFill>
        <p:spPr>
          <a:xfrm>
            <a:off x="186372" y="866148"/>
            <a:ext cx="3753168" cy="40944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287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0"/>
        <p:cNvGrpSpPr/>
        <p:nvPr/>
      </p:nvGrpSpPr>
      <p:grpSpPr>
        <a:xfrm>
          <a:off x="0" y="0"/>
          <a:ext cx="0" cy="0"/>
          <a:chOff x="0" y="0"/>
          <a:chExt cx="0" cy="0"/>
        </a:xfrm>
      </p:grpSpPr>
      <p:sp>
        <p:nvSpPr>
          <p:cNvPr id="2541" name="Google Shape;2541;p63"/>
          <p:cNvSpPr txBox="1">
            <a:spLocks noGrp="1"/>
          </p:cNvSpPr>
          <p:nvPr>
            <p:ph type="title"/>
          </p:nvPr>
        </p:nvSpPr>
        <p:spPr>
          <a:xfrm>
            <a:off x="293280" y="182908"/>
            <a:ext cx="6389460" cy="6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HUBS AND AUTHORITIES</a:t>
            </a:r>
            <a:r>
              <a:rPr lang="en-US" dirty="0"/>
              <a:t>:</a:t>
            </a:r>
            <a:endParaRPr dirty="0"/>
          </a:p>
        </p:txBody>
      </p:sp>
      <p:sp>
        <p:nvSpPr>
          <p:cNvPr id="2542" name="Google Shape;2542;p63"/>
          <p:cNvSpPr txBox="1">
            <a:spLocks noGrp="1"/>
          </p:cNvSpPr>
          <p:nvPr>
            <p:ph type="subTitle" idx="1"/>
          </p:nvPr>
        </p:nvSpPr>
        <p:spPr>
          <a:xfrm>
            <a:off x="144344" y="1767104"/>
            <a:ext cx="3589456" cy="160929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t>Authority and hub values are defined in terms of one another in a mutual recursion. </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dirty="0"/>
              <a:t>An authority value is computed as the sum of the scaled hub values that point to that page. </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dirty="0"/>
              <a:t>A hub value is the sum of the scaled authority values of the pages it points to.</a:t>
            </a:r>
            <a:endParaRPr dirty="0"/>
          </a:p>
        </p:txBody>
      </p:sp>
      <p:pic>
        <p:nvPicPr>
          <p:cNvPr id="2547" name="Google Shape;2547;p63"/>
          <p:cNvPicPr preferRelativeResize="0"/>
          <p:nvPr/>
        </p:nvPicPr>
        <p:blipFill rotWithShape="1">
          <a:blip r:embed="rId3">
            <a:alphaModFix/>
          </a:blip>
          <a:srcRect r="62628"/>
          <a:stretch/>
        </p:blipFill>
        <p:spPr>
          <a:xfrm rot="-5400000" flipH="1">
            <a:off x="3962793" y="-420996"/>
            <a:ext cx="283950" cy="1671575"/>
          </a:xfrm>
          <a:prstGeom prst="rect">
            <a:avLst/>
          </a:prstGeom>
          <a:noFill/>
          <a:ln>
            <a:noFill/>
          </a:ln>
        </p:spPr>
      </p:pic>
      <p:pic>
        <p:nvPicPr>
          <p:cNvPr id="3" name="Picture 2">
            <a:extLst>
              <a:ext uri="{FF2B5EF4-FFF2-40B4-BE49-F238E27FC236}">
                <a16:creationId xmlns:a16="http://schemas.microsoft.com/office/drawing/2014/main" id="{AB001853-1959-401D-9BE3-D0058FEE2A21}"/>
              </a:ext>
            </a:extLst>
          </p:cNvPr>
          <p:cNvPicPr>
            <a:picLocks noChangeAspect="1"/>
          </p:cNvPicPr>
          <p:nvPr/>
        </p:nvPicPr>
        <p:blipFill>
          <a:blip r:embed="rId4"/>
          <a:stretch>
            <a:fillRect/>
          </a:stretch>
        </p:blipFill>
        <p:spPr>
          <a:xfrm>
            <a:off x="3789456" y="1089660"/>
            <a:ext cx="5125944" cy="3344660"/>
          </a:xfrm>
          <a:prstGeom prst="rect">
            <a:avLst/>
          </a:prstGeom>
        </p:spPr>
      </p:pic>
    </p:spTree>
    <p:extLst>
      <p:ext uri="{BB962C8B-B14F-4D97-AF65-F5344CB8AC3E}">
        <p14:creationId xmlns:p14="http://schemas.microsoft.com/office/powerpoint/2010/main" val="423469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4"/>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222" name="Google Shape;222;p34"/>
          <p:cNvSpPr txBox="1">
            <a:spLocks noGrp="1"/>
          </p:cNvSpPr>
          <p:nvPr>
            <p:ph type="title" idx="9"/>
          </p:nvPr>
        </p:nvSpPr>
        <p:spPr>
          <a:xfrm>
            <a:off x="960120" y="3473011"/>
            <a:ext cx="7463880" cy="74426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In this project we observe that the interaction between students of SY Data Science is quite frequent and Aditya being the CR of the class has the highest number of interactions with the students</a:t>
            </a:r>
            <a:endParaRPr sz="1400" dirty="0"/>
          </a:p>
        </p:txBody>
      </p:sp>
      <p:sp>
        <p:nvSpPr>
          <p:cNvPr id="223" name="Google Shape;223;p34"/>
          <p:cNvSpPr txBox="1">
            <a:spLocks noGrp="1"/>
          </p:cNvSpPr>
          <p:nvPr>
            <p:ph type="title" idx="8"/>
          </p:nvPr>
        </p:nvSpPr>
        <p:spPr>
          <a:xfrm>
            <a:off x="960120" y="1189286"/>
            <a:ext cx="746388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Social Network Analysis in R, Social Network Analysis (SNA) is the process of exploring the social structure by using graph theory.</a:t>
            </a:r>
            <a:endParaRPr sz="1400" dirty="0"/>
          </a:p>
        </p:txBody>
      </p:sp>
      <p:sp>
        <p:nvSpPr>
          <p:cNvPr id="224" name="Google Shape;224;p34"/>
          <p:cNvSpPr txBox="1">
            <a:spLocks noGrp="1"/>
          </p:cNvSpPr>
          <p:nvPr>
            <p:ph type="title" idx="13"/>
          </p:nvPr>
        </p:nvSpPr>
        <p:spPr>
          <a:xfrm>
            <a:off x="960120" y="2706628"/>
            <a:ext cx="7463880" cy="5856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It helps to measure flows between groups, organizations, and other connected entities. </a:t>
            </a:r>
            <a:endParaRPr sz="1400" dirty="0"/>
          </a:p>
        </p:txBody>
      </p:sp>
      <p:sp>
        <p:nvSpPr>
          <p:cNvPr id="225" name="Google Shape;225;p34"/>
          <p:cNvSpPr txBox="1">
            <a:spLocks noGrp="1"/>
          </p:cNvSpPr>
          <p:nvPr>
            <p:ph type="title" idx="14"/>
          </p:nvPr>
        </p:nvSpPr>
        <p:spPr>
          <a:xfrm>
            <a:off x="960120" y="1933547"/>
            <a:ext cx="746388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It helps to measure social network relationships </a:t>
            </a:r>
            <a:endParaRPr sz="1400" dirty="0"/>
          </a:p>
        </p:txBody>
      </p:sp>
      <p:pic>
        <p:nvPicPr>
          <p:cNvPr id="226" name="Google Shape;226;p34"/>
          <p:cNvPicPr preferRelativeResize="0"/>
          <p:nvPr/>
        </p:nvPicPr>
        <p:blipFill>
          <a:blip r:embed="rId3">
            <a:alphaModFix/>
          </a:blip>
          <a:stretch>
            <a:fillRect/>
          </a:stretch>
        </p:blipFill>
        <p:spPr>
          <a:xfrm>
            <a:off x="8574481" y="557468"/>
            <a:ext cx="1169375" cy="1133525"/>
          </a:xfrm>
          <a:prstGeom prst="rect">
            <a:avLst/>
          </a:prstGeom>
          <a:noFill/>
          <a:ln>
            <a:noFill/>
          </a:ln>
        </p:spPr>
      </p:pic>
      <p:pic>
        <p:nvPicPr>
          <p:cNvPr id="227" name="Google Shape;227;p34"/>
          <p:cNvPicPr preferRelativeResize="0"/>
          <p:nvPr/>
        </p:nvPicPr>
        <p:blipFill>
          <a:blip r:embed="rId4">
            <a:alphaModFix/>
          </a:blip>
          <a:stretch>
            <a:fillRect/>
          </a:stretch>
        </p:blipFill>
        <p:spPr>
          <a:xfrm>
            <a:off x="-902975" y="4217272"/>
            <a:ext cx="2244489" cy="2068900"/>
          </a:xfrm>
          <a:prstGeom prst="rect">
            <a:avLst/>
          </a:prstGeom>
          <a:noFill/>
          <a:ln>
            <a:noFill/>
          </a:ln>
        </p:spPr>
      </p:pic>
      <p:pic>
        <p:nvPicPr>
          <p:cNvPr id="228" name="Google Shape;228;p34"/>
          <p:cNvPicPr preferRelativeResize="0"/>
          <p:nvPr/>
        </p:nvPicPr>
        <p:blipFill>
          <a:blip r:embed="rId5">
            <a:alphaModFix/>
          </a:blip>
          <a:stretch>
            <a:fillRect/>
          </a:stretch>
        </p:blipFill>
        <p:spPr>
          <a:xfrm>
            <a:off x="-1767475" y="-1797400"/>
            <a:ext cx="3657600" cy="3171825"/>
          </a:xfrm>
          <a:prstGeom prst="rect">
            <a:avLst/>
          </a:prstGeom>
          <a:noFill/>
          <a:ln>
            <a:noFill/>
          </a:ln>
        </p:spPr>
      </p:pic>
    </p:spTree>
    <p:extLst>
      <p:ext uri="{BB962C8B-B14F-4D97-AF65-F5344CB8AC3E}">
        <p14:creationId xmlns:p14="http://schemas.microsoft.com/office/powerpoint/2010/main" val="3814592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88"/>
        <p:cNvGrpSpPr/>
        <p:nvPr/>
      </p:nvGrpSpPr>
      <p:grpSpPr>
        <a:xfrm>
          <a:off x="0" y="0"/>
          <a:ext cx="0" cy="0"/>
          <a:chOff x="0" y="0"/>
          <a:chExt cx="0" cy="0"/>
        </a:xfrm>
      </p:grpSpPr>
      <p:sp>
        <p:nvSpPr>
          <p:cNvPr id="2589" name="Google Shape;2589;p67"/>
          <p:cNvSpPr txBox="1"/>
          <p:nvPr/>
        </p:nvSpPr>
        <p:spPr>
          <a:xfrm>
            <a:off x="1048350" y="1975638"/>
            <a:ext cx="7047300" cy="1208076"/>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400"/>
              </a:spcBef>
              <a:spcAft>
                <a:spcPts val="0"/>
              </a:spcAft>
              <a:buClr>
                <a:schemeClr val="dk1"/>
              </a:buClr>
              <a:buSzPts val="1100"/>
              <a:buFont typeface="Arial"/>
              <a:buNone/>
            </a:pPr>
            <a:r>
              <a:rPr lang="en-US" sz="4000" dirty="0">
                <a:solidFill>
                  <a:srgbClr val="FFFFFF"/>
                </a:solidFill>
              </a:rPr>
              <a:t>THANK YOU!!</a:t>
            </a:r>
            <a:endParaRPr sz="4000" dirty="0">
              <a:solidFill>
                <a:srgbClr val="FFFFFF"/>
              </a:solidFill>
            </a:endParaRPr>
          </a:p>
        </p:txBody>
      </p:sp>
      <p:pic>
        <p:nvPicPr>
          <p:cNvPr id="5" name="Google Shape;2547;p63">
            <a:extLst>
              <a:ext uri="{FF2B5EF4-FFF2-40B4-BE49-F238E27FC236}">
                <a16:creationId xmlns:a16="http://schemas.microsoft.com/office/drawing/2014/main" id="{DC53DA29-8123-4CEA-907C-FC08577A093B}"/>
              </a:ext>
            </a:extLst>
          </p:cNvPr>
          <p:cNvPicPr preferRelativeResize="0"/>
          <p:nvPr/>
        </p:nvPicPr>
        <p:blipFill rotWithShape="1">
          <a:blip r:embed="rId3">
            <a:alphaModFix/>
          </a:blip>
          <a:srcRect r="62628"/>
          <a:stretch/>
        </p:blipFill>
        <p:spPr>
          <a:xfrm rot="16200000" flipH="1">
            <a:off x="8012668" y="4058785"/>
            <a:ext cx="392991" cy="2006284"/>
          </a:xfrm>
          <a:prstGeom prst="rect">
            <a:avLst/>
          </a:prstGeom>
          <a:noFill/>
          <a:ln>
            <a:noFill/>
          </a:ln>
        </p:spPr>
      </p:pic>
      <p:pic>
        <p:nvPicPr>
          <p:cNvPr id="6" name="Google Shape;228;p34">
            <a:extLst>
              <a:ext uri="{FF2B5EF4-FFF2-40B4-BE49-F238E27FC236}">
                <a16:creationId xmlns:a16="http://schemas.microsoft.com/office/drawing/2014/main" id="{04D9BF8F-629D-4397-B71C-37141D0FD87F}"/>
              </a:ext>
            </a:extLst>
          </p:cNvPr>
          <p:cNvPicPr preferRelativeResize="0"/>
          <p:nvPr/>
        </p:nvPicPr>
        <p:blipFill>
          <a:blip r:embed="rId4">
            <a:alphaModFix/>
          </a:blip>
          <a:stretch>
            <a:fillRect/>
          </a:stretch>
        </p:blipFill>
        <p:spPr>
          <a:xfrm>
            <a:off x="-1767475" y="-1797400"/>
            <a:ext cx="3657600" cy="3171825"/>
          </a:xfrm>
          <a:prstGeom prst="rect">
            <a:avLst/>
          </a:prstGeom>
          <a:noFill/>
          <a:ln>
            <a:noFill/>
          </a:ln>
        </p:spPr>
      </p:pic>
      <p:pic>
        <p:nvPicPr>
          <p:cNvPr id="7" name="Google Shape;236;p35">
            <a:extLst>
              <a:ext uri="{FF2B5EF4-FFF2-40B4-BE49-F238E27FC236}">
                <a16:creationId xmlns:a16="http://schemas.microsoft.com/office/drawing/2014/main" id="{C7E423F6-E814-4425-BCF0-4DA1432EEBAC}"/>
              </a:ext>
            </a:extLst>
          </p:cNvPr>
          <p:cNvPicPr preferRelativeResize="0"/>
          <p:nvPr/>
        </p:nvPicPr>
        <p:blipFill>
          <a:blip r:embed="rId5">
            <a:alphaModFix/>
          </a:blip>
          <a:stretch>
            <a:fillRect/>
          </a:stretch>
        </p:blipFill>
        <p:spPr>
          <a:xfrm>
            <a:off x="7654850" y="567019"/>
            <a:ext cx="881600" cy="854550"/>
          </a:xfrm>
          <a:prstGeom prst="rect">
            <a:avLst/>
          </a:prstGeom>
          <a:noFill/>
          <a:ln>
            <a:noFill/>
          </a:ln>
        </p:spPr>
      </p:pic>
      <p:pic>
        <p:nvPicPr>
          <p:cNvPr id="8" name="Google Shape;237;p35">
            <a:extLst>
              <a:ext uri="{FF2B5EF4-FFF2-40B4-BE49-F238E27FC236}">
                <a16:creationId xmlns:a16="http://schemas.microsoft.com/office/drawing/2014/main" id="{601CF7CA-A384-4401-BD9F-A1178CD8D578}"/>
              </a:ext>
            </a:extLst>
          </p:cNvPr>
          <p:cNvPicPr preferRelativeResize="0"/>
          <p:nvPr/>
        </p:nvPicPr>
        <p:blipFill>
          <a:blip r:embed="rId6">
            <a:alphaModFix/>
          </a:blip>
          <a:stretch>
            <a:fillRect/>
          </a:stretch>
        </p:blipFill>
        <p:spPr>
          <a:xfrm>
            <a:off x="829169" y="3784927"/>
            <a:ext cx="685731" cy="5960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Network Analysis Terminology</a:t>
            </a:r>
            <a:endParaRPr dirty="0"/>
          </a:p>
        </p:txBody>
      </p:sp>
      <p:sp>
        <p:nvSpPr>
          <p:cNvPr id="290" name="Google Shape;290;p39"/>
          <p:cNvSpPr txBox="1">
            <a:spLocks noGrp="1"/>
          </p:cNvSpPr>
          <p:nvPr>
            <p:ph type="subTitle" idx="6"/>
          </p:nvPr>
        </p:nvSpPr>
        <p:spPr>
          <a:xfrm>
            <a:off x="2166035" y="3824731"/>
            <a:ext cx="2354156"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 group of vertices that are mutually reachable by following edges on the graph is called a component. </a:t>
            </a:r>
          </a:p>
        </p:txBody>
      </p:sp>
      <p:sp>
        <p:nvSpPr>
          <p:cNvPr id="291" name="Google Shape;291;p39"/>
          <p:cNvSpPr txBox="1">
            <a:spLocks noGrp="1"/>
          </p:cNvSpPr>
          <p:nvPr>
            <p:ph type="title" idx="2"/>
          </p:nvPr>
        </p:nvSpPr>
        <p:spPr>
          <a:xfrm>
            <a:off x="2424850" y="1618250"/>
            <a:ext cx="1978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1"/>
                </a:solidFill>
              </a:rPr>
              <a:t>Edge</a:t>
            </a:r>
            <a:endParaRPr sz="2000" dirty="0">
              <a:solidFill>
                <a:schemeClr val="accent1"/>
              </a:solidFill>
            </a:endParaRPr>
          </a:p>
        </p:txBody>
      </p:sp>
      <p:sp>
        <p:nvSpPr>
          <p:cNvPr id="292" name="Google Shape;292;p39"/>
          <p:cNvSpPr txBox="1">
            <a:spLocks noGrp="1"/>
          </p:cNvSpPr>
          <p:nvPr>
            <p:ph type="subTitle" idx="1"/>
          </p:nvPr>
        </p:nvSpPr>
        <p:spPr>
          <a:xfrm>
            <a:off x="2164024" y="2145950"/>
            <a:ext cx="19782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 line indicating a link between vertices is called an edge.</a:t>
            </a:r>
          </a:p>
        </p:txBody>
      </p:sp>
      <p:sp>
        <p:nvSpPr>
          <p:cNvPr id="293" name="Google Shape;293;p39"/>
          <p:cNvSpPr txBox="1">
            <a:spLocks noGrp="1"/>
          </p:cNvSpPr>
          <p:nvPr>
            <p:ph type="title" idx="3"/>
          </p:nvPr>
        </p:nvSpPr>
        <p:spPr>
          <a:xfrm>
            <a:off x="4740958" y="1618250"/>
            <a:ext cx="19782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1"/>
                </a:solidFill>
              </a:rPr>
              <a:t>Path</a:t>
            </a:r>
            <a:endParaRPr sz="2000" dirty="0">
              <a:solidFill>
                <a:schemeClr val="accent1"/>
              </a:solidFill>
            </a:endParaRPr>
          </a:p>
        </p:txBody>
      </p:sp>
      <p:sp>
        <p:nvSpPr>
          <p:cNvPr id="294" name="Google Shape;294;p39"/>
          <p:cNvSpPr txBox="1">
            <a:spLocks noGrp="1"/>
          </p:cNvSpPr>
          <p:nvPr>
            <p:ph type="subTitle" idx="4"/>
          </p:nvPr>
        </p:nvSpPr>
        <p:spPr>
          <a:xfrm>
            <a:off x="4773200" y="2103089"/>
            <a:ext cx="2206776"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The edges followed from one vertex to another are called a path.</a:t>
            </a:r>
          </a:p>
        </p:txBody>
      </p:sp>
      <p:sp>
        <p:nvSpPr>
          <p:cNvPr id="295" name="Google Shape;295;p39"/>
          <p:cNvSpPr txBox="1">
            <a:spLocks noGrp="1"/>
          </p:cNvSpPr>
          <p:nvPr>
            <p:ph type="title" idx="5"/>
          </p:nvPr>
        </p:nvSpPr>
        <p:spPr>
          <a:xfrm>
            <a:off x="2424850" y="3204050"/>
            <a:ext cx="1978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1"/>
                </a:solidFill>
              </a:rPr>
              <a:t>Component</a:t>
            </a:r>
            <a:endParaRPr sz="2000" dirty="0">
              <a:solidFill>
                <a:schemeClr val="accent1"/>
              </a:solidFill>
            </a:endParaRPr>
          </a:p>
        </p:txBody>
      </p:sp>
      <p:sp>
        <p:nvSpPr>
          <p:cNvPr id="296" name="Google Shape;296;p39"/>
          <p:cNvSpPr txBox="1">
            <a:spLocks noGrp="1"/>
          </p:cNvSpPr>
          <p:nvPr>
            <p:ph type="title" idx="7"/>
          </p:nvPr>
        </p:nvSpPr>
        <p:spPr>
          <a:xfrm>
            <a:off x="4740958" y="3204050"/>
            <a:ext cx="19782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1"/>
                </a:solidFill>
              </a:rPr>
              <a:t>Node Degree</a:t>
            </a:r>
            <a:endParaRPr sz="2000" dirty="0">
              <a:solidFill>
                <a:schemeClr val="accent1"/>
              </a:solidFill>
            </a:endParaRPr>
          </a:p>
        </p:txBody>
      </p:sp>
      <p:sp>
        <p:nvSpPr>
          <p:cNvPr id="297" name="Google Shape;297;p39"/>
          <p:cNvSpPr txBox="1">
            <a:spLocks noGrp="1"/>
          </p:cNvSpPr>
          <p:nvPr>
            <p:ph type="subTitle" idx="8"/>
          </p:nvPr>
        </p:nvSpPr>
        <p:spPr>
          <a:xfrm>
            <a:off x="4883086" y="3785250"/>
            <a:ext cx="19782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chemeClr val="tx1"/>
                </a:solidFill>
                <a:effectLst/>
                <a:latin typeface="Source Sans Pro" panose="020B0503030403020204" pitchFamily="34" charset="0"/>
                <a:ea typeface="Source Sans Pro" panose="020B0503030403020204" pitchFamily="34" charset="0"/>
              </a:rPr>
              <a:t>The degree of a node in a network is the number of connections it has to other nodes</a:t>
            </a:r>
            <a:endParaRPr lang="en-US" dirty="0">
              <a:solidFill>
                <a:schemeClr val="tx1"/>
              </a:solidFill>
              <a:latin typeface="Source Sans Pro" panose="020B0503030403020204" pitchFamily="34" charset="0"/>
              <a:ea typeface="Source Sans Pro" panose="020B0503030403020204" pitchFamily="34" charset="0"/>
            </a:endParaRPr>
          </a:p>
        </p:txBody>
      </p:sp>
      <p:sp>
        <p:nvSpPr>
          <p:cNvPr id="298" name="Google Shape;298;p39"/>
          <p:cNvSpPr/>
          <p:nvPr/>
        </p:nvSpPr>
        <p:spPr>
          <a:xfrm>
            <a:off x="1179540" y="1701075"/>
            <a:ext cx="1016700" cy="10167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9"/>
          <p:cNvSpPr/>
          <p:nvPr/>
        </p:nvSpPr>
        <p:spPr>
          <a:xfrm>
            <a:off x="1179540" y="3260700"/>
            <a:ext cx="1016700" cy="10167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9"/>
          <p:cNvSpPr/>
          <p:nvPr/>
        </p:nvSpPr>
        <p:spPr>
          <a:xfrm>
            <a:off x="6947740" y="1701075"/>
            <a:ext cx="1016700" cy="10167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9"/>
          <p:cNvSpPr/>
          <p:nvPr/>
        </p:nvSpPr>
        <p:spPr>
          <a:xfrm>
            <a:off x="6947740" y="3260700"/>
            <a:ext cx="1016700" cy="10167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9"/>
          <p:cNvSpPr/>
          <p:nvPr/>
        </p:nvSpPr>
        <p:spPr>
          <a:xfrm>
            <a:off x="948600" y="1701075"/>
            <a:ext cx="231000" cy="10167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N"/>
          </a:p>
        </p:txBody>
      </p:sp>
      <p:sp>
        <p:nvSpPr>
          <p:cNvPr id="303" name="Google Shape;303;p39"/>
          <p:cNvSpPr/>
          <p:nvPr/>
        </p:nvSpPr>
        <p:spPr>
          <a:xfrm>
            <a:off x="948600" y="3260700"/>
            <a:ext cx="231000" cy="10167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9"/>
          <p:cNvSpPr/>
          <p:nvPr/>
        </p:nvSpPr>
        <p:spPr>
          <a:xfrm>
            <a:off x="7964450" y="1701075"/>
            <a:ext cx="231000" cy="10167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9"/>
          <p:cNvSpPr/>
          <p:nvPr/>
        </p:nvSpPr>
        <p:spPr>
          <a:xfrm>
            <a:off x="7964450" y="3260700"/>
            <a:ext cx="231000" cy="10167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9"/>
          <p:cNvGrpSpPr/>
          <p:nvPr/>
        </p:nvGrpSpPr>
        <p:grpSpPr>
          <a:xfrm>
            <a:off x="1508324" y="2052368"/>
            <a:ext cx="359154" cy="361004"/>
            <a:chOff x="-48634750" y="2342000"/>
            <a:chExt cx="300900" cy="302450"/>
          </a:xfrm>
        </p:grpSpPr>
        <p:sp>
          <p:nvSpPr>
            <p:cNvPr id="307" name="Google Shape;307;p39"/>
            <p:cNvSpPr/>
            <p:nvPr/>
          </p:nvSpPr>
          <p:spPr>
            <a:xfrm>
              <a:off x="-48545750" y="2342000"/>
              <a:ext cx="211900" cy="300875"/>
            </a:xfrm>
            <a:custGeom>
              <a:avLst/>
              <a:gdLst/>
              <a:ahLst/>
              <a:cxnLst/>
              <a:rect l="l" t="t" r="r" b="b"/>
              <a:pathLst>
                <a:path w="8476" h="12035" extrusionOk="0">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9"/>
            <p:cNvSpPr/>
            <p:nvPr/>
          </p:nvSpPr>
          <p:spPr>
            <a:xfrm>
              <a:off x="-48509525" y="2395550"/>
              <a:ext cx="52800" cy="52800"/>
            </a:xfrm>
            <a:custGeom>
              <a:avLst/>
              <a:gdLst/>
              <a:ahLst/>
              <a:cxnLst/>
              <a:rect l="l" t="t" r="r" b="b"/>
              <a:pathLst>
                <a:path w="2112" h="2112" extrusionOk="0">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9"/>
            <p:cNvSpPr/>
            <p:nvPr/>
          </p:nvSpPr>
          <p:spPr>
            <a:xfrm>
              <a:off x="-48509525" y="2466425"/>
              <a:ext cx="52800" cy="52800"/>
            </a:xfrm>
            <a:custGeom>
              <a:avLst/>
              <a:gdLst/>
              <a:ahLst/>
              <a:cxnLst/>
              <a:rect l="l" t="t" r="r" b="b"/>
              <a:pathLst>
                <a:path w="2112" h="2112" extrusionOk="0">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9"/>
            <p:cNvSpPr/>
            <p:nvPr/>
          </p:nvSpPr>
          <p:spPr>
            <a:xfrm>
              <a:off x="-48509525" y="2537325"/>
              <a:ext cx="52800" cy="52800"/>
            </a:xfrm>
            <a:custGeom>
              <a:avLst/>
              <a:gdLst/>
              <a:ahLst/>
              <a:cxnLst/>
              <a:rect l="l" t="t" r="r" b="b"/>
              <a:pathLst>
                <a:path w="2112" h="2112" extrusionOk="0">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9"/>
            <p:cNvSpPr/>
            <p:nvPr/>
          </p:nvSpPr>
          <p:spPr>
            <a:xfrm>
              <a:off x="-48421300" y="2395550"/>
              <a:ext cx="52800" cy="52800"/>
            </a:xfrm>
            <a:custGeom>
              <a:avLst/>
              <a:gdLst/>
              <a:ahLst/>
              <a:cxnLst/>
              <a:rect l="l" t="t" r="r" b="b"/>
              <a:pathLst>
                <a:path w="2112" h="2112" extrusionOk="0">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9"/>
            <p:cNvSpPr/>
            <p:nvPr/>
          </p:nvSpPr>
          <p:spPr>
            <a:xfrm>
              <a:off x="-48421300" y="2466425"/>
              <a:ext cx="52800" cy="52800"/>
            </a:xfrm>
            <a:custGeom>
              <a:avLst/>
              <a:gdLst/>
              <a:ahLst/>
              <a:cxnLst/>
              <a:rect l="l" t="t" r="r" b="b"/>
              <a:pathLst>
                <a:path w="2112" h="2112" extrusionOk="0">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9"/>
            <p:cNvSpPr/>
            <p:nvPr/>
          </p:nvSpPr>
          <p:spPr>
            <a:xfrm>
              <a:off x="-48421300" y="2537325"/>
              <a:ext cx="52800" cy="52800"/>
            </a:xfrm>
            <a:custGeom>
              <a:avLst/>
              <a:gdLst/>
              <a:ahLst/>
              <a:cxnLst/>
              <a:rect l="l" t="t" r="r" b="b"/>
              <a:pathLst>
                <a:path w="2112" h="2112" extrusionOk="0">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9"/>
            <p:cNvSpPr/>
            <p:nvPr/>
          </p:nvSpPr>
          <p:spPr>
            <a:xfrm>
              <a:off x="-48634750" y="2342775"/>
              <a:ext cx="71700" cy="301675"/>
            </a:xfrm>
            <a:custGeom>
              <a:avLst/>
              <a:gdLst/>
              <a:ahLst/>
              <a:cxnLst/>
              <a:rect l="l" t="t" r="r" b="b"/>
              <a:pathLst>
                <a:path w="2868" h="12067" extrusionOk="0">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39"/>
          <p:cNvGrpSpPr/>
          <p:nvPr/>
        </p:nvGrpSpPr>
        <p:grpSpPr>
          <a:xfrm>
            <a:off x="7275599" y="3595319"/>
            <a:ext cx="361004" cy="358229"/>
            <a:chOff x="-48266125" y="1973375"/>
            <a:chExt cx="302450" cy="300125"/>
          </a:xfrm>
        </p:grpSpPr>
        <p:sp>
          <p:nvSpPr>
            <p:cNvPr id="316" name="Google Shape;316;p39"/>
            <p:cNvSpPr/>
            <p:nvPr/>
          </p:nvSpPr>
          <p:spPr>
            <a:xfrm>
              <a:off x="-48212575" y="2045050"/>
              <a:ext cx="122900" cy="123700"/>
            </a:xfrm>
            <a:custGeom>
              <a:avLst/>
              <a:gdLst/>
              <a:ahLst/>
              <a:cxnLst/>
              <a:rect l="l" t="t" r="r" b="b"/>
              <a:pathLst>
                <a:path w="4916" h="4948" extrusionOk="0">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p:nvPr/>
          </p:nvSpPr>
          <p:spPr>
            <a:xfrm>
              <a:off x="-48266125" y="1973375"/>
              <a:ext cx="230000" cy="300125"/>
            </a:xfrm>
            <a:custGeom>
              <a:avLst/>
              <a:gdLst/>
              <a:ahLst/>
              <a:cxnLst/>
              <a:rect l="l" t="t" r="r" b="b"/>
              <a:pathLst>
                <a:path w="9200" h="12005" extrusionOk="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9"/>
            <p:cNvSpPr/>
            <p:nvPr/>
          </p:nvSpPr>
          <p:spPr>
            <a:xfrm>
              <a:off x="-48018025" y="1991500"/>
              <a:ext cx="54350" cy="282000"/>
            </a:xfrm>
            <a:custGeom>
              <a:avLst/>
              <a:gdLst/>
              <a:ahLst/>
              <a:cxnLst/>
              <a:rect l="l" t="t" r="r" b="b"/>
              <a:pathLst>
                <a:path w="2174" h="11280" extrusionOk="0">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9"/>
            <p:cNvSpPr/>
            <p:nvPr/>
          </p:nvSpPr>
          <p:spPr>
            <a:xfrm>
              <a:off x="-48211800" y="2221475"/>
              <a:ext cx="122900" cy="17350"/>
            </a:xfrm>
            <a:custGeom>
              <a:avLst/>
              <a:gdLst/>
              <a:ahLst/>
              <a:cxnLst/>
              <a:rect l="l" t="t" r="r" b="b"/>
              <a:pathLst>
                <a:path w="4916" h="694" extrusionOk="0">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9"/>
            <p:cNvSpPr/>
            <p:nvPr/>
          </p:nvSpPr>
          <p:spPr>
            <a:xfrm>
              <a:off x="-48211800" y="2185250"/>
              <a:ext cx="87450" cy="18150"/>
            </a:xfrm>
            <a:custGeom>
              <a:avLst/>
              <a:gdLst/>
              <a:ahLst/>
              <a:cxnLst/>
              <a:rect l="l" t="t" r="r" b="b"/>
              <a:pathLst>
                <a:path w="3498" h="726" extrusionOk="0">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9"/>
            <p:cNvSpPr/>
            <p:nvPr/>
          </p:nvSpPr>
          <p:spPr>
            <a:xfrm>
              <a:off x="-48106250" y="2185250"/>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39"/>
          <p:cNvSpPr/>
          <p:nvPr/>
        </p:nvSpPr>
        <p:spPr>
          <a:xfrm>
            <a:off x="7277011" y="2053775"/>
            <a:ext cx="358199" cy="358199"/>
          </a:xfrm>
          <a:custGeom>
            <a:avLst/>
            <a:gdLst/>
            <a:ahLst/>
            <a:cxnLst/>
            <a:rect l="l" t="t" r="r" b="b"/>
            <a:pathLst>
              <a:path w="12004" h="12004" extrusionOk="0">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39"/>
          <p:cNvGrpSpPr/>
          <p:nvPr/>
        </p:nvGrpSpPr>
        <p:grpSpPr>
          <a:xfrm>
            <a:off x="1508798" y="3595322"/>
            <a:ext cx="358199" cy="358229"/>
            <a:chOff x="-49048250" y="2316775"/>
            <a:chExt cx="300100" cy="300125"/>
          </a:xfrm>
        </p:grpSpPr>
        <p:sp>
          <p:nvSpPr>
            <p:cNvPr id="324" name="Google Shape;324;p39"/>
            <p:cNvSpPr/>
            <p:nvPr/>
          </p:nvSpPr>
          <p:spPr>
            <a:xfrm>
              <a:off x="-49048250" y="2316775"/>
              <a:ext cx="300100" cy="300125"/>
            </a:xfrm>
            <a:custGeom>
              <a:avLst/>
              <a:gdLst/>
              <a:ahLst/>
              <a:cxnLst/>
              <a:rect l="l" t="t" r="r" b="b"/>
              <a:pathLst>
                <a:path w="12004" h="12005" extrusionOk="0">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9"/>
            <p:cNvSpPr/>
            <p:nvPr/>
          </p:nvSpPr>
          <p:spPr>
            <a:xfrm>
              <a:off x="-49004150" y="23601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9"/>
            <p:cNvSpPr/>
            <p:nvPr/>
          </p:nvSpPr>
          <p:spPr>
            <a:xfrm>
              <a:off x="-48925375" y="2465650"/>
              <a:ext cx="71700" cy="86650"/>
            </a:xfrm>
            <a:custGeom>
              <a:avLst/>
              <a:gdLst/>
              <a:ahLst/>
              <a:cxnLst/>
              <a:rect l="l" t="t" r="r" b="b"/>
              <a:pathLst>
                <a:path w="2868" h="3466" extrusionOk="0">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9"/>
            <p:cNvSpPr/>
            <p:nvPr/>
          </p:nvSpPr>
          <p:spPr>
            <a:xfrm>
              <a:off x="-48977350" y="2431000"/>
              <a:ext cx="157525" cy="157550"/>
            </a:xfrm>
            <a:custGeom>
              <a:avLst/>
              <a:gdLst/>
              <a:ahLst/>
              <a:cxnLst/>
              <a:rect l="l" t="t" r="r" b="b"/>
              <a:pathLst>
                <a:path w="6301" h="6302" extrusionOk="0">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4"/>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Steps followed for SNA</a:t>
            </a:r>
            <a:endParaRPr dirty="0"/>
          </a:p>
        </p:txBody>
      </p:sp>
      <p:sp>
        <p:nvSpPr>
          <p:cNvPr id="214" name="Google Shape;214;p34"/>
          <p:cNvSpPr txBox="1">
            <a:spLocks noGrp="1"/>
          </p:cNvSpPr>
          <p:nvPr>
            <p:ph type="title"/>
          </p:nvPr>
        </p:nvSpPr>
        <p:spPr>
          <a:xfrm>
            <a:off x="2826600" y="2755825"/>
            <a:ext cx="1745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Coding</a:t>
            </a:r>
            <a:endParaRPr dirty="0"/>
          </a:p>
        </p:txBody>
      </p:sp>
      <p:sp>
        <p:nvSpPr>
          <p:cNvPr id="216" name="Google Shape;216;p34"/>
          <p:cNvSpPr txBox="1">
            <a:spLocks noGrp="1"/>
          </p:cNvSpPr>
          <p:nvPr>
            <p:ph type="title" idx="2"/>
          </p:nvPr>
        </p:nvSpPr>
        <p:spPr>
          <a:xfrm>
            <a:off x="4461214" y="2760286"/>
            <a:ext cx="1902278"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Visualization</a:t>
            </a:r>
            <a:endParaRPr dirty="0"/>
          </a:p>
        </p:txBody>
      </p:sp>
      <p:sp>
        <p:nvSpPr>
          <p:cNvPr id="218" name="Google Shape;218;p34"/>
          <p:cNvSpPr txBox="1">
            <a:spLocks noGrp="1"/>
          </p:cNvSpPr>
          <p:nvPr>
            <p:ph type="title" idx="4"/>
          </p:nvPr>
        </p:nvSpPr>
        <p:spPr>
          <a:xfrm>
            <a:off x="1191986" y="2755827"/>
            <a:ext cx="1634614"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Collection</a:t>
            </a:r>
            <a:endParaRPr dirty="0"/>
          </a:p>
        </p:txBody>
      </p:sp>
      <p:sp>
        <p:nvSpPr>
          <p:cNvPr id="220" name="Google Shape;220;p34"/>
          <p:cNvSpPr txBox="1">
            <a:spLocks noGrp="1"/>
          </p:cNvSpPr>
          <p:nvPr>
            <p:ph type="title" idx="6"/>
          </p:nvPr>
        </p:nvSpPr>
        <p:spPr>
          <a:xfrm>
            <a:off x="6317401" y="2755827"/>
            <a:ext cx="1745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222" name="Google Shape;222;p34"/>
          <p:cNvSpPr txBox="1">
            <a:spLocks noGrp="1"/>
          </p:cNvSpPr>
          <p:nvPr>
            <p:ph type="title" idx="9"/>
          </p:nvPr>
        </p:nvSpPr>
        <p:spPr>
          <a:xfrm>
            <a:off x="4920600" y="1618900"/>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23" name="Google Shape;223;p34"/>
          <p:cNvSpPr txBox="1">
            <a:spLocks noGrp="1"/>
          </p:cNvSpPr>
          <p:nvPr>
            <p:ph type="title" idx="8"/>
          </p:nvPr>
        </p:nvSpPr>
        <p:spPr>
          <a:xfrm>
            <a:off x="1429800" y="1618900"/>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24" name="Google Shape;224;p34"/>
          <p:cNvSpPr txBox="1">
            <a:spLocks noGrp="1"/>
          </p:cNvSpPr>
          <p:nvPr>
            <p:ph type="title" idx="13"/>
          </p:nvPr>
        </p:nvSpPr>
        <p:spPr>
          <a:xfrm>
            <a:off x="3175200" y="1618900"/>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25" name="Google Shape;225;p34"/>
          <p:cNvSpPr txBox="1">
            <a:spLocks noGrp="1"/>
          </p:cNvSpPr>
          <p:nvPr>
            <p:ph type="title" idx="14"/>
          </p:nvPr>
        </p:nvSpPr>
        <p:spPr>
          <a:xfrm>
            <a:off x="6666000" y="1618900"/>
            <a:ext cx="1048200" cy="10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226" name="Google Shape;226;p34"/>
          <p:cNvPicPr preferRelativeResize="0"/>
          <p:nvPr/>
        </p:nvPicPr>
        <p:blipFill>
          <a:blip r:embed="rId3">
            <a:alphaModFix/>
          </a:blip>
          <a:stretch>
            <a:fillRect/>
          </a:stretch>
        </p:blipFill>
        <p:spPr>
          <a:xfrm>
            <a:off x="8574481" y="557468"/>
            <a:ext cx="1169375" cy="1133525"/>
          </a:xfrm>
          <a:prstGeom prst="rect">
            <a:avLst/>
          </a:prstGeom>
          <a:noFill/>
          <a:ln>
            <a:noFill/>
          </a:ln>
        </p:spPr>
      </p:pic>
      <p:pic>
        <p:nvPicPr>
          <p:cNvPr id="227" name="Google Shape;227;p34"/>
          <p:cNvPicPr preferRelativeResize="0"/>
          <p:nvPr/>
        </p:nvPicPr>
        <p:blipFill>
          <a:blip r:embed="rId4">
            <a:alphaModFix/>
          </a:blip>
          <a:stretch>
            <a:fillRect/>
          </a:stretch>
        </p:blipFill>
        <p:spPr>
          <a:xfrm>
            <a:off x="-902975" y="4217272"/>
            <a:ext cx="2244489" cy="2068900"/>
          </a:xfrm>
          <a:prstGeom prst="rect">
            <a:avLst/>
          </a:prstGeom>
          <a:noFill/>
          <a:ln>
            <a:noFill/>
          </a:ln>
        </p:spPr>
      </p:pic>
      <p:pic>
        <p:nvPicPr>
          <p:cNvPr id="228" name="Google Shape;228;p34"/>
          <p:cNvPicPr preferRelativeResize="0"/>
          <p:nvPr/>
        </p:nvPicPr>
        <p:blipFill>
          <a:blip r:embed="rId5">
            <a:alphaModFix/>
          </a:blip>
          <a:stretch>
            <a:fillRect/>
          </a:stretch>
        </p:blipFill>
        <p:spPr>
          <a:xfrm>
            <a:off x="-1767475" y="-1797400"/>
            <a:ext cx="3657600" cy="3171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title"/>
          </p:nvPr>
        </p:nvSpPr>
        <p:spPr>
          <a:xfrm>
            <a:off x="720000" y="2283375"/>
            <a:ext cx="5574664" cy="11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Collection</a:t>
            </a:r>
            <a:endParaRPr dirty="0"/>
          </a:p>
        </p:txBody>
      </p:sp>
      <p:sp>
        <p:nvSpPr>
          <p:cNvPr id="234" name="Google Shape;234;p35"/>
          <p:cNvSpPr txBox="1">
            <a:spLocks noGrp="1"/>
          </p:cNvSpPr>
          <p:nvPr>
            <p:ph type="title" idx="2"/>
          </p:nvPr>
        </p:nvSpPr>
        <p:spPr>
          <a:xfrm>
            <a:off x="2574750" y="1062175"/>
            <a:ext cx="1056900" cy="10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36" name="Google Shape;236;p35"/>
          <p:cNvPicPr preferRelativeResize="0"/>
          <p:nvPr/>
        </p:nvPicPr>
        <p:blipFill>
          <a:blip r:embed="rId3">
            <a:alphaModFix/>
          </a:blip>
          <a:stretch>
            <a:fillRect/>
          </a:stretch>
        </p:blipFill>
        <p:spPr>
          <a:xfrm>
            <a:off x="5070964" y="1061248"/>
            <a:ext cx="881600" cy="854550"/>
          </a:xfrm>
          <a:prstGeom prst="rect">
            <a:avLst/>
          </a:prstGeom>
          <a:noFill/>
          <a:ln>
            <a:noFill/>
          </a:ln>
        </p:spPr>
      </p:pic>
      <p:pic>
        <p:nvPicPr>
          <p:cNvPr id="237" name="Google Shape;237;p35"/>
          <p:cNvPicPr preferRelativeResize="0"/>
          <p:nvPr/>
        </p:nvPicPr>
        <p:blipFill>
          <a:blip r:embed="rId4">
            <a:alphaModFix/>
          </a:blip>
          <a:stretch>
            <a:fillRect/>
          </a:stretch>
        </p:blipFill>
        <p:spPr>
          <a:xfrm>
            <a:off x="719988" y="1402700"/>
            <a:ext cx="599200" cy="513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Collection</a:t>
            </a:r>
            <a:endParaRPr dirty="0"/>
          </a:p>
        </p:txBody>
      </p:sp>
      <p:sp>
        <p:nvSpPr>
          <p:cNvPr id="398" name="Google Shape;398;p42"/>
          <p:cNvSpPr/>
          <p:nvPr/>
        </p:nvSpPr>
        <p:spPr>
          <a:xfrm>
            <a:off x="370982" y="1347138"/>
            <a:ext cx="284700" cy="28470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0" name="Google Shape;400;p42"/>
          <p:cNvSpPr/>
          <p:nvPr/>
        </p:nvSpPr>
        <p:spPr>
          <a:xfrm>
            <a:off x="720000" y="2354088"/>
            <a:ext cx="4033566" cy="2631379"/>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584200" lvl="0" algn="l" rtl="0">
              <a:spcBef>
                <a:spcPts val="0"/>
              </a:spcBef>
              <a:spcAft>
                <a:spcPts val="0"/>
              </a:spcAft>
              <a:buClr>
                <a:schemeClr val="lt1"/>
              </a:buClr>
              <a:buSzPts val="1600"/>
            </a:pPr>
            <a:endParaRPr sz="1600" dirty="0">
              <a:solidFill>
                <a:schemeClr val="lt1"/>
              </a:solidFill>
              <a:latin typeface="Source Sans Pro"/>
              <a:ea typeface="Source Sans Pro"/>
              <a:cs typeface="Source Sans Pro"/>
              <a:sym typeface="Source Sans Pro"/>
            </a:endParaRPr>
          </a:p>
        </p:txBody>
      </p:sp>
      <p:sp>
        <p:nvSpPr>
          <p:cNvPr id="401" name="Google Shape;401;p42"/>
          <p:cNvSpPr/>
          <p:nvPr/>
        </p:nvSpPr>
        <p:spPr>
          <a:xfrm>
            <a:off x="720000" y="1920893"/>
            <a:ext cx="4033566" cy="54374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dirty="0">
                <a:solidFill>
                  <a:schemeClr val="lt1"/>
                </a:solidFill>
                <a:latin typeface="Exo 2"/>
                <a:ea typeface="Exo 2"/>
                <a:cs typeface="Exo 2"/>
                <a:sym typeface="Exo 2"/>
              </a:rPr>
              <a:t>Input 1</a:t>
            </a:r>
            <a:endParaRPr sz="2000" b="1" dirty="0">
              <a:solidFill>
                <a:schemeClr val="lt1"/>
              </a:solidFill>
              <a:latin typeface="Exo 2"/>
              <a:ea typeface="Exo 2"/>
              <a:cs typeface="Exo 2"/>
              <a:sym typeface="Exo 2"/>
            </a:endParaRPr>
          </a:p>
        </p:txBody>
      </p:sp>
      <p:sp>
        <p:nvSpPr>
          <p:cNvPr id="406" name="Google Shape;406;p42"/>
          <p:cNvSpPr/>
          <p:nvPr/>
        </p:nvSpPr>
        <p:spPr>
          <a:xfrm>
            <a:off x="352350" y="2063482"/>
            <a:ext cx="284700" cy="2847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1" name="Google Shape;411;p42"/>
          <p:cNvSpPr/>
          <p:nvPr/>
        </p:nvSpPr>
        <p:spPr>
          <a:xfrm>
            <a:off x="720000" y="1174528"/>
            <a:ext cx="8185462" cy="629921"/>
          </a:xfrm>
          <a:prstGeom prst="rect">
            <a:avLst/>
          </a:prstGeom>
          <a:solidFill>
            <a:schemeClr val="bg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solidFill>
                  <a:schemeClr val="tx1"/>
                </a:solidFill>
                <a:latin typeface="Source Sans Pro" panose="020B0503030403020204" pitchFamily="34" charset="0"/>
                <a:ea typeface="Source Sans Pro" panose="020B0503030403020204" pitchFamily="34" charset="0"/>
              </a:rPr>
              <a:t>We performed a survey within our class in order to analyze the social interactions among our classmates primarily through means of WhatsApp and Instagram. </a:t>
            </a:r>
            <a:endParaRPr dirty="0">
              <a:solidFill>
                <a:schemeClr val="tx1"/>
              </a:solidFill>
              <a:latin typeface="Source Sans Pro" panose="020B0503030403020204" pitchFamily="34" charset="0"/>
              <a:ea typeface="Source Sans Pro" panose="020B0503030403020204" pitchFamily="34" charset="0"/>
              <a:cs typeface="Source Sans Pro"/>
              <a:sym typeface="Source Sans Pro"/>
            </a:endParaRPr>
          </a:p>
        </p:txBody>
      </p:sp>
      <p:pic>
        <p:nvPicPr>
          <p:cNvPr id="416" name="Google Shape;416;p42"/>
          <p:cNvPicPr preferRelativeResize="0"/>
          <p:nvPr/>
        </p:nvPicPr>
        <p:blipFill>
          <a:blip r:embed="rId3">
            <a:alphaModFix/>
          </a:blip>
          <a:stretch>
            <a:fillRect/>
          </a:stretch>
        </p:blipFill>
        <p:spPr>
          <a:xfrm rot="2886675">
            <a:off x="-1527800" y="-881313"/>
            <a:ext cx="2401600" cy="2489074"/>
          </a:xfrm>
          <a:prstGeom prst="rect">
            <a:avLst/>
          </a:prstGeom>
          <a:noFill/>
          <a:ln>
            <a:noFill/>
          </a:ln>
        </p:spPr>
      </p:pic>
      <p:pic>
        <p:nvPicPr>
          <p:cNvPr id="3" name="Picture 2">
            <a:extLst>
              <a:ext uri="{FF2B5EF4-FFF2-40B4-BE49-F238E27FC236}">
                <a16:creationId xmlns:a16="http://schemas.microsoft.com/office/drawing/2014/main" id="{17D00778-4E14-4231-8499-3895300885F2}"/>
              </a:ext>
            </a:extLst>
          </p:cNvPr>
          <p:cNvPicPr>
            <a:picLocks noChangeAspect="1"/>
          </p:cNvPicPr>
          <p:nvPr/>
        </p:nvPicPr>
        <p:blipFill>
          <a:blip r:embed="rId4"/>
          <a:stretch>
            <a:fillRect/>
          </a:stretch>
        </p:blipFill>
        <p:spPr>
          <a:xfrm>
            <a:off x="769253" y="2571751"/>
            <a:ext cx="3951530" cy="2126724"/>
          </a:xfrm>
          <a:prstGeom prst="rect">
            <a:avLst/>
          </a:prstGeom>
        </p:spPr>
      </p:pic>
      <p:sp>
        <p:nvSpPr>
          <p:cNvPr id="26" name="Google Shape;400;p42">
            <a:extLst>
              <a:ext uri="{FF2B5EF4-FFF2-40B4-BE49-F238E27FC236}">
                <a16:creationId xmlns:a16="http://schemas.microsoft.com/office/drawing/2014/main" id="{7BFB5BEC-415B-4B1F-A835-47E3F5BC7397}"/>
              </a:ext>
            </a:extLst>
          </p:cNvPr>
          <p:cNvSpPr/>
          <p:nvPr/>
        </p:nvSpPr>
        <p:spPr>
          <a:xfrm>
            <a:off x="4842964" y="2216620"/>
            <a:ext cx="4118156" cy="1202440"/>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584200" lvl="0" algn="l" rtl="0">
              <a:spcBef>
                <a:spcPts val="0"/>
              </a:spcBef>
              <a:spcAft>
                <a:spcPts val="0"/>
              </a:spcAft>
              <a:buClr>
                <a:schemeClr val="lt1"/>
              </a:buClr>
              <a:buSzPts val="1600"/>
            </a:pPr>
            <a:endParaRPr sz="1600" dirty="0">
              <a:solidFill>
                <a:schemeClr val="lt1"/>
              </a:solidFill>
              <a:latin typeface="Source Sans Pro"/>
              <a:ea typeface="Source Sans Pro"/>
              <a:cs typeface="Source Sans Pro"/>
              <a:sym typeface="Source Sans Pro"/>
            </a:endParaRPr>
          </a:p>
        </p:txBody>
      </p:sp>
      <p:sp>
        <p:nvSpPr>
          <p:cNvPr id="27" name="Google Shape;401;p42">
            <a:extLst>
              <a:ext uri="{FF2B5EF4-FFF2-40B4-BE49-F238E27FC236}">
                <a16:creationId xmlns:a16="http://schemas.microsoft.com/office/drawing/2014/main" id="{0CF25260-B854-492E-96C5-0844249F858F}"/>
              </a:ext>
            </a:extLst>
          </p:cNvPr>
          <p:cNvSpPr/>
          <p:nvPr/>
        </p:nvSpPr>
        <p:spPr>
          <a:xfrm>
            <a:off x="4842964" y="1941665"/>
            <a:ext cx="4118156" cy="27674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Exo 2"/>
                <a:ea typeface="Exo 2"/>
                <a:cs typeface="Exo 2"/>
                <a:sym typeface="Exo 2"/>
              </a:rPr>
              <a:t>Input 2</a:t>
            </a:r>
            <a:endParaRPr sz="2000" b="1" dirty="0">
              <a:solidFill>
                <a:schemeClr val="lt1"/>
              </a:solidFill>
              <a:latin typeface="Exo 2"/>
              <a:ea typeface="Exo 2"/>
              <a:cs typeface="Exo 2"/>
              <a:sym typeface="Exo 2"/>
            </a:endParaRPr>
          </a:p>
        </p:txBody>
      </p:sp>
      <p:pic>
        <p:nvPicPr>
          <p:cNvPr id="7" name="Picture 6">
            <a:extLst>
              <a:ext uri="{FF2B5EF4-FFF2-40B4-BE49-F238E27FC236}">
                <a16:creationId xmlns:a16="http://schemas.microsoft.com/office/drawing/2014/main" id="{FBD20D1A-3B84-460A-84DE-EEE69AAC990B}"/>
              </a:ext>
            </a:extLst>
          </p:cNvPr>
          <p:cNvPicPr>
            <a:picLocks noChangeAspect="1"/>
          </p:cNvPicPr>
          <p:nvPr/>
        </p:nvPicPr>
        <p:blipFill>
          <a:blip r:embed="rId5"/>
          <a:stretch>
            <a:fillRect/>
          </a:stretch>
        </p:blipFill>
        <p:spPr>
          <a:xfrm>
            <a:off x="4871896" y="2271142"/>
            <a:ext cx="4033566" cy="1044551"/>
          </a:xfrm>
          <a:prstGeom prst="rect">
            <a:avLst/>
          </a:prstGeom>
        </p:spPr>
      </p:pic>
      <p:sp>
        <p:nvSpPr>
          <p:cNvPr id="32" name="Google Shape;400;p42">
            <a:extLst>
              <a:ext uri="{FF2B5EF4-FFF2-40B4-BE49-F238E27FC236}">
                <a16:creationId xmlns:a16="http://schemas.microsoft.com/office/drawing/2014/main" id="{7C2BCC1C-514D-49A2-BF9B-12F0FA03509D}"/>
              </a:ext>
            </a:extLst>
          </p:cNvPr>
          <p:cNvSpPr/>
          <p:nvPr/>
        </p:nvSpPr>
        <p:spPr>
          <a:xfrm>
            <a:off x="4840092" y="3761457"/>
            <a:ext cx="4118156" cy="1224009"/>
          </a:xfrm>
          <a:prstGeom prst="rect">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584200" lvl="0" algn="l" rtl="0">
              <a:spcBef>
                <a:spcPts val="0"/>
              </a:spcBef>
              <a:spcAft>
                <a:spcPts val="0"/>
              </a:spcAft>
              <a:buClr>
                <a:schemeClr val="lt1"/>
              </a:buClr>
              <a:buSzPts val="1600"/>
            </a:pPr>
            <a:endParaRPr sz="1600" dirty="0">
              <a:solidFill>
                <a:schemeClr val="lt1"/>
              </a:solidFill>
              <a:latin typeface="Source Sans Pro"/>
              <a:ea typeface="Source Sans Pro"/>
              <a:cs typeface="Source Sans Pro"/>
              <a:sym typeface="Source Sans Pro"/>
            </a:endParaRPr>
          </a:p>
        </p:txBody>
      </p:sp>
      <p:sp>
        <p:nvSpPr>
          <p:cNvPr id="33" name="Google Shape;401;p42">
            <a:extLst>
              <a:ext uri="{FF2B5EF4-FFF2-40B4-BE49-F238E27FC236}">
                <a16:creationId xmlns:a16="http://schemas.microsoft.com/office/drawing/2014/main" id="{ED6FC41E-7F9C-4F65-AD3A-3E5A8D04BD63}"/>
              </a:ext>
            </a:extLst>
          </p:cNvPr>
          <p:cNvSpPr/>
          <p:nvPr/>
        </p:nvSpPr>
        <p:spPr>
          <a:xfrm>
            <a:off x="4848043" y="3486503"/>
            <a:ext cx="4118156" cy="27674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lt1"/>
                </a:solidFill>
                <a:latin typeface="Exo 2"/>
                <a:ea typeface="Exo 2"/>
                <a:cs typeface="Exo 2"/>
                <a:sym typeface="Exo 2"/>
              </a:rPr>
              <a:t>Input 3</a:t>
            </a:r>
            <a:endParaRPr sz="2000" b="1" dirty="0">
              <a:solidFill>
                <a:schemeClr val="lt1"/>
              </a:solidFill>
              <a:latin typeface="Exo 2"/>
              <a:ea typeface="Exo 2"/>
              <a:cs typeface="Exo 2"/>
              <a:sym typeface="Exo 2"/>
            </a:endParaRPr>
          </a:p>
        </p:txBody>
      </p:sp>
      <p:pic>
        <p:nvPicPr>
          <p:cNvPr id="15" name="Picture 14">
            <a:extLst>
              <a:ext uri="{FF2B5EF4-FFF2-40B4-BE49-F238E27FC236}">
                <a16:creationId xmlns:a16="http://schemas.microsoft.com/office/drawing/2014/main" id="{925ADB1C-6953-422B-8101-F2E6A1EA1009}"/>
              </a:ext>
            </a:extLst>
          </p:cNvPr>
          <p:cNvPicPr>
            <a:picLocks noChangeAspect="1"/>
          </p:cNvPicPr>
          <p:nvPr/>
        </p:nvPicPr>
        <p:blipFill>
          <a:blip r:embed="rId6"/>
          <a:stretch>
            <a:fillRect/>
          </a:stretch>
        </p:blipFill>
        <p:spPr>
          <a:xfrm>
            <a:off x="4871897" y="3814543"/>
            <a:ext cx="4033565" cy="10834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graphicFrame>
        <p:nvGraphicFramePr>
          <p:cNvPr id="271" name="Google Shape;271;p38"/>
          <p:cNvGraphicFramePr/>
          <p:nvPr>
            <p:extLst>
              <p:ext uri="{D42A27DB-BD31-4B8C-83A1-F6EECF244321}">
                <p14:modId xmlns:p14="http://schemas.microsoft.com/office/powerpoint/2010/main" val="124409340"/>
              </p:ext>
            </p:extLst>
          </p:nvPr>
        </p:nvGraphicFramePr>
        <p:xfrm>
          <a:off x="129240" y="159009"/>
          <a:ext cx="8885518" cy="4828437"/>
        </p:xfrm>
        <a:graphic>
          <a:graphicData uri="http://schemas.openxmlformats.org/drawingml/2006/table">
            <a:tbl>
              <a:tblPr>
                <a:noFill/>
                <a:tableStyleId>{AF3DC004-E5B6-4618-A017-E97F11917A81}</a:tableStyleId>
              </a:tblPr>
              <a:tblGrid>
                <a:gridCol w="8885518">
                  <a:extLst>
                    <a:ext uri="{9D8B030D-6E8A-4147-A177-3AD203B41FA5}">
                      <a16:colId xmlns:a16="http://schemas.microsoft.com/office/drawing/2014/main" val="20000"/>
                    </a:ext>
                  </a:extLst>
                </a:gridCol>
              </a:tblGrid>
              <a:tr h="1362163">
                <a:tc>
                  <a:txBody>
                    <a:bodyPr/>
                    <a:lstStyle/>
                    <a:p>
                      <a:pPr marL="0" lvl="0" indent="0" algn="ctr" rtl="0">
                        <a:spcBef>
                          <a:spcPts val="0"/>
                        </a:spcBef>
                        <a:spcAft>
                          <a:spcPts val="0"/>
                        </a:spcAft>
                        <a:buNone/>
                      </a:pPr>
                      <a:endParaRPr sz="1600" b="1" dirty="0">
                        <a:latin typeface="Exo 2"/>
                        <a:ea typeface="Exo 2"/>
                        <a:cs typeface="Exo 2"/>
                        <a:sym typeface="Exo 2"/>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466274">
                <a:tc>
                  <a:txBody>
                    <a:bodyPr/>
                    <a:lstStyle/>
                    <a:p>
                      <a:pPr marL="0" lvl="0" indent="0" algn="l" rtl="0">
                        <a:spcBef>
                          <a:spcPts val="0"/>
                        </a:spcBef>
                        <a:spcAft>
                          <a:spcPts val="0"/>
                        </a:spcAft>
                        <a:buNone/>
                      </a:pPr>
                      <a:endParaRPr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bl>
          </a:graphicData>
        </a:graphic>
      </p:graphicFrame>
      <p:sp>
        <p:nvSpPr>
          <p:cNvPr id="36" name="Google Shape;2581;p66">
            <a:extLst>
              <a:ext uri="{FF2B5EF4-FFF2-40B4-BE49-F238E27FC236}">
                <a16:creationId xmlns:a16="http://schemas.microsoft.com/office/drawing/2014/main" id="{35FE8F86-28F6-4C39-8593-745261BA3647}"/>
              </a:ext>
            </a:extLst>
          </p:cNvPr>
          <p:cNvSpPr txBox="1"/>
          <p:nvPr/>
        </p:nvSpPr>
        <p:spPr>
          <a:xfrm>
            <a:off x="129237" y="113325"/>
            <a:ext cx="8651577" cy="1477297"/>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Arial" panose="020B0604020202020204" pitchFamily="34" charset="0"/>
              <a:buChar char="•"/>
            </a:pPr>
            <a:r>
              <a:rPr lang="en-US" b="1" dirty="0">
                <a:solidFill>
                  <a:schemeClr val="bg1"/>
                </a:solidFill>
                <a:latin typeface="Source Sans Pro" panose="020B0503030403020204" pitchFamily="34" charset="0"/>
                <a:ea typeface="Source Sans Pro" panose="020B0503030403020204" pitchFamily="34" charset="0"/>
              </a:rPr>
              <a:t>Image shows raw Data from all the 40 responses. </a:t>
            </a:r>
          </a:p>
          <a:p>
            <a:pPr lvl="0" algn="l" rtl="0">
              <a:spcBef>
                <a:spcPts val="0"/>
              </a:spcBef>
              <a:spcAft>
                <a:spcPts val="0"/>
              </a:spcAft>
            </a:pPr>
            <a:endParaRPr lang="en-US" b="1" dirty="0">
              <a:solidFill>
                <a:schemeClr val="tx1"/>
              </a:solidFill>
              <a:latin typeface="Source Sans Pro" panose="020B0503030403020204" pitchFamily="34" charset="0"/>
              <a:ea typeface="Source Sans Pro" panose="020B0503030403020204" pitchFamily="34" charset="0"/>
            </a:endParaRPr>
          </a:p>
          <a:p>
            <a:pPr marL="285750" lvl="0" indent="-285750" algn="l" rtl="0">
              <a:spcBef>
                <a:spcPts val="0"/>
              </a:spcBef>
              <a:spcAft>
                <a:spcPts val="0"/>
              </a:spcAft>
              <a:buFont typeface="Arial" panose="020B0604020202020204" pitchFamily="34" charset="0"/>
              <a:buChar char="•"/>
            </a:pPr>
            <a:r>
              <a:rPr lang="en-US" b="1" dirty="0">
                <a:latin typeface="Source Sans Pro" panose="020B0503030403020204" pitchFamily="34" charset="0"/>
                <a:ea typeface="Source Sans Pro" panose="020B0503030403020204" pitchFamily="34" charset="0"/>
              </a:rPr>
              <a:t>Responders were asked to filled out both received and sent messages (interactions) in order to minimize human error and/or bias in case of e.g., a responder forgetting about a message they received (would otherwise make a "hole" in the datapoints) would be compensated by the opposite node since they likely report on the same interaction that the first responder forgot.</a:t>
            </a:r>
            <a:endParaRPr b="1" dirty="0">
              <a:solidFill>
                <a:schemeClr val="tx1"/>
              </a:solidFill>
              <a:latin typeface="Source Sans Pro" panose="020B0503030403020204" pitchFamily="34" charset="0"/>
              <a:ea typeface="Source Sans Pro" panose="020B0503030403020204" pitchFamily="34" charset="0"/>
              <a:cs typeface="Source Sans Pro"/>
              <a:sym typeface="Source Sans Pro"/>
            </a:endParaRPr>
          </a:p>
        </p:txBody>
      </p:sp>
      <p:pic>
        <p:nvPicPr>
          <p:cNvPr id="17" name="Picture 16">
            <a:extLst>
              <a:ext uri="{FF2B5EF4-FFF2-40B4-BE49-F238E27FC236}">
                <a16:creationId xmlns:a16="http://schemas.microsoft.com/office/drawing/2014/main" id="{AAA5C3AB-5414-4B95-AAA2-CF9F55B4F404}"/>
              </a:ext>
            </a:extLst>
          </p:cNvPr>
          <p:cNvPicPr>
            <a:picLocks noChangeAspect="1"/>
          </p:cNvPicPr>
          <p:nvPr/>
        </p:nvPicPr>
        <p:blipFill>
          <a:blip r:embed="rId3"/>
          <a:stretch>
            <a:fillRect/>
          </a:stretch>
        </p:blipFill>
        <p:spPr>
          <a:xfrm>
            <a:off x="246209" y="1562694"/>
            <a:ext cx="8651577" cy="323989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graphicFrame>
        <p:nvGraphicFramePr>
          <p:cNvPr id="257" name="Google Shape;257;p37"/>
          <p:cNvGraphicFramePr/>
          <p:nvPr>
            <p:extLst>
              <p:ext uri="{D42A27DB-BD31-4B8C-83A1-F6EECF244321}">
                <p14:modId xmlns:p14="http://schemas.microsoft.com/office/powerpoint/2010/main" val="559712839"/>
              </p:ext>
            </p:extLst>
          </p:nvPr>
        </p:nvGraphicFramePr>
        <p:xfrm>
          <a:off x="120280" y="104918"/>
          <a:ext cx="8864694" cy="4888501"/>
        </p:xfrm>
        <a:graphic>
          <a:graphicData uri="http://schemas.openxmlformats.org/drawingml/2006/table">
            <a:tbl>
              <a:tblPr>
                <a:noFill/>
                <a:tableStyleId>{AF3DC004-E5B6-4618-A017-E97F11917A81}</a:tableStyleId>
              </a:tblPr>
              <a:tblGrid>
                <a:gridCol w="8864694">
                  <a:extLst>
                    <a:ext uri="{9D8B030D-6E8A-4147-A177-3AD203B41FA5}">
                      <a16:colId xmlns:a16="http://schemas.microsoft.com/office/drawing/2014/main" val="20000"/>
                    </a:ext>
                  </a:extLst>
                </a:gridCol>
              </a:tblGrid>
              <a:tr h="1449038">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600" b="1" dirty="0">
                          <a:latin typeface="Source Sans Pro" panose="020B0503030403020204" pitchFamily="34" charset="0"/>
                          <a:ea typeface="Source Sans Pro" panose="020B0503030403020204" pitchFamily="34" charset="0"/>
                        </a:rPr>
                        <a:t>All spam/troll responses were removed manually alongside removing "invalid" response (people that failed to submit a response but were part of the response pool received) followed by transposing data into a usable .csv file.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US" sz="1600" b="1" dirty="0">
                        <a:latin typeface="Source Sans Pro" panose="020B0503030403020204" pitchFamily="34" charset="0"/>
                        <a:ea typeface="Source Sans Pro" panose="020B0503030403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600" b="1" dirty="0">
                          <a:latin typeface="Source Sans Pro" panose="020B0503030403020204" pitchFamily="34" charset="0"/>
                          <a:ea typeface="Source Sans Pro" panose="020B0503030403020204" pitchFamily="34" charset="0"/>
                        </a:rPr>
                        <a:t>After filtering everything out a .csv is created that roughly distinguishes the collected data.</a:t>
                      </a:r>
                      <a:endParaRPr lang="en-IN" sz="1600" b="1" dirty="0">
                        <a:latin typeface="Source Sans Pro" panose="020B0503030403020204" pitchFamily="34" charset="0"/>
                        <a:ea typeface="Source Sans Pro" panose="020B0503030403020204" pitchFamily="34" charset="0"/>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439463">
                <a:tc>
                  <a:txBody>
                    <a:bodyPr/>
                    <a:lstStyle/>
                    <a:p>
                      <a:pPr marL="0" lvl="0" indent="0" algn="l" rtl="0">
                        <a:spcBef>
                          <a:spcPts val="0"/>
                        </a:spcBef>
                        <a:spcAft>
                          <a:spcPts val="0"/>
                        </a:spcAft>
                        <a:buNone/>
                      </a:pPr>
                      <a:endParaRPr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bl>
          </a:graphicData>
        </a:graphic>
      </p:graphicFrame>
      <p:pic>
        <p:nvPicPr>
          <p:cNvPr id="13" name="Picture 12">
            <a:extLst>
              <a:ext uri="{FF2B5EF4-FFF2-40B4-BE49-F238E27FC236}">
                <a16:creationId xmlns:a16="http://schemas.microsoft.com/office/drawing/2014/main" id="{F779279A-033B-4591-9CD8-8A3B55134D6A}"/>
              </a:ext>
            </a:extLst>
          </p:cNvPr>
          <p:cNvPicPr>
            <a:picLocks noChangeAspect="1"/>
          </p:cNvPicPr>
          <p:nvPr/>
        </p:nvPicPr>
        <p:blipFill>
          <a:blip r:embed="rId3"/>
          <a:stretch>
            <a:fillRect/>
          </a:stretch>
        </p:blipFill>
        <p:spPr>
          <a:xfrm>
            <a:off x="237487" y="1623072"/>
            <a:ext cx="4407126" cy="3243126"/>
          </a:xfrm>
          <a:prstGeom prst="rect">
            <a:avLst/>
          </a:prstGeom>
        </p:spPr>
      </p:pic>
      <p:pic>
        <p:nvPicPr>
          <p:cNvPr id="16" name="Picture 15">
            <a:extLst>
              <a:ext uri="{FF2B5EF4-FFF2-40B4-BE49-F238E27FC236}">
                <a16:creationId xmlns:a16="http://schemas.microsoft.com/office/drawing/2014/main" id="{D8D84969-7274-41EB-9458-9BA7712F694B}"/>
              </a:ext>
            </a:extLst>
          </p:cNvPr>
          <p:cNvPicPr>
            <a:picLocks noChangeAspect="1"/>
          </p:cNvPicPr>
          <p:nvPr/>
        </p:nvPicPr>
        <p:blipFill>
          <a:blip r:embed="rId4"/>
          <a:stretch>
            <a:fillRect/>
          </a:stretch>
        </p:blipFill>
        <p:spPr>
          <a:xfrm>
            <a:off x="4761820" y="1623072"/>
            <a:ext cx="4047623" cy="32431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title"/>
          </p:nvPr>
        </p:nvSpPr>
        <p:spPr>
          <a:xfrm>
            <a:off x="377900" y="2283375"/>
            <a:ext cx="5574664" cy="11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Coding</a:t>
            </a:r>
            <a:endParaRPr dirty="0"/>
          </a:p>
        </p:txBody>
      </p:sp>
      <p:sp>
        <p:nvSpPr>
          <p:cNvPr id="234" name="Google Shape;234;p35"/>
          <p:cNvSpPr txBox="1">
            <a:spLocks noGrp="1"/>
          </p:cNvSpPr>
          <p:nvPr>
            <p:ph type="title" idx="2"/>
          </p:nvPr>
        </p:nvSpPr>
        <p:spPr>
          <a:xfrm>
            <a:off x="2574750" y="1062175"/>
            <a:ext cx="1056900" cy="10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236" name="Google Shape;236;p35"/>
          <p:cNvPicPr preferRelativeResize="0"/>
          <p:nvPr/>
        </p:nvPicPr>
        <p:blipFill>
          <a:blip r:embed="rId3">
            <a:alphaModFix/>
          </a:blip>
          <a:stretch>
            <a:fillRect/>
          </a:stretch>
        </p:blipFill>
        <p:spPr>
          <a:xfrm>
            <a:off x="5070964" y="1061248"/>
            <a:ext cx="881600" cy="854550"/>
          </a:xfrm>
          <a:prstGeom prst="rect">
            <a:avLst/>
          </a:prstGeom>
          <a:noFill/>
          <a:ln>
            <a:noFill/>
          </a:ln>
        </p:spPr>
      </p:pic>
      <p:pic>
        <p:nvPicPr>
          <p:cNvPr id="237" name="Google Shape;237;p35"/>
          <p:cNvPicPr preferRelativeResize="0"/>
          <p:nvPr/>
        </p:nvPicPr>
        <p:blipFill>
          <a:blip r:embed="rId4">
            <a:alphaModFix/>
          </a:blip>
          <a:stretch>
            <a:fillRect/>
          </a:stretch>
        </p:blipFill>
        <p:spPr>
          <a:xfrm>
            <a:off x="719988" y="1402700"/>
            <a:ext cx="599200" cy="513100"/>
          </a:xfrm>
          <a:prstGeom prst="rect">
            <a:avLst/>
          </a:prstGeom>
          <a:noFill/>
          <a:ln>
            <a:noFill/>
          </a:ln>
        </p:spPr>
      </p:pic>
    </p:spTree>
    <p:extLst>
      <p:ext uri="{BB962C8B-B14F-4D97-AF65-F5344CB8AC3E}">
        <p14:creationId xmlns:p14="http://schemas.microsoft.com/office/powerpoint/2010/main" val="1945941047"/>
      </p:ext>
    </p:extLst>
  </p:cSld>
  <p:clrMapOvr>
    <a:masterClrMapping/>
  </p:clrMapOvr>
</p:sld>
</file>

<file path=ppt/theme/theme1.xml><?xml version="1.0" encoding="utf-8"?>
<a:theme xmlns:a="http://schemas.openxmlformats.org/drawingml/2006/main" name="Brutalist Style Planner for College by Slidesgo">
  <a:themeElements>
    <a:clrScheme name="Simple Light">
      <a:dk1>
        <a:srgbClr val="FFFFFF"/>
      </a:dk1>
      <a:lt1>
        <a:srgbClr val="000000"/>
      </a:lt1>
      <a:dk2>
        <a:srgbClr val="B392EA"/>
      </a:dk2>
      <a:lt2>
        <a:srgbClr val="F99FFB"/>
      </a:lt2>
      <a:accent1>
        <a:srgbClr val="3DE3B3"/>
      </a:accent1>
      <a:accent2>
        <a:srgbClr val="7FD8EF"/>
      </a:accent2>
      <a:accent3>
        <a:srgbClr val="FFFFFF"/>
      </a:accent3>
      <a:accent4>
        <a:srgbClr val="FFFFFF"/>
      </a:accent4>
      <a:accent5>
        <a:srgbClr val="FFFFFF"/>
      </a:accent5>
      <a:accent6>
        <a:srgbClr val="FFFFFF"/>
      </a:accent6>
      <a:hlink>
        <a:srgbClr val="3DE3B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930</Words>
  <Application>Microsoft Office PowerPoint</Application>
  <PresentationFormat>On-screen Show (16:9)</PresentationFormat>
  <Paragraphs>95</Paragraphs>
  <Slides>23</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Arial</vt:lpstr>
      <vt:lpstr>Proxima Nova</vt:lpstr>
      <vt:lpstr>Nunito</vt:lpstr>
      <vt:lpstr>Roboto Condensed Light</vt:lpstr>
      <vt:lpstr>Proxima Nova Semibold</vt:lpstr>
      <vt:lpstr>Exo 2</vt:lpstr>
      <vt:lpstr>Bebas Neue</vt:lpstr>
      <vt:lpstr>Source Sans Pro</vt:lpstr>
      <vt:lpstr>Brutalist Style Planner for College by Slidesgo</vt:lpstr>
      <vt:lpstr>Slidesgo Final Pages</vt:lpstr>
      <vt:lpstr>Social Network Analysis</vt:lpstr>
      <vt:lpstr>Introduction to SNA</vt:lpstr>
      <vt:lpstr>Network Analysis Terminology</vt:lpstr>
      <vt:lpstr>Steps followed for SNA</vt:lpstr>
      <vt:lpstr>Data Collection</vt:lpstr>
      <vt:lpstr>Data Collection</vt:lpstr>
      <vt:lpstr>PowerPoint Presentation</vt:lpstr>
      <vt:lpstr>PowerPoint Presentation</vt:lpstr>
      <vt:lpstr>Coding</vt:lpstr>
      <vt:lpstr>Code</vt:lpstr>
      <vt:lpstr>PowerPoint Presentation</vt:lpstr>
      <vt:lpstr>PowerPoint Presentation</vt:lpstr>
      <vt:lpstr>PowerPoint Presentation</vt:lpstr>
      <vt:lpstr>Data Visualization</vt:lpstr>
      <vt:lpstr>Network graph with degree centrality:</vt:lpstr>
      <vt:lpstr>Network graph with eigen vector centrality:</vt:lpstr>
      <vt:lpstr>A network with betweenness centrality:</vt:lpstr>
      <vt:lpstr>Betweenness clarity network with community detection:</vt:lpstr>
      <vt:lpstr>Histogram:</vt:lpstr>
      <vt:lpstr>INTERACTIVE PLOTTING:</vt:lpstr>
      <vt:lpstr>HUBS AND AUTHORITIES: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Network Analysis</dc:title>
  <cp:lastModifiedBy>Vedant Swadia</cp:lastModifiedBy>
  <cp:revision>7</cp:revision>
  <dcterms:modified xsi:type="dcterms:W3CDTF">2021-11-24T03:53:18Z</dcterms:modified>
</cp:coreProperties>
</file>